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3" r:id="rId2"/>
  </p:sldMasterIdLst>
  <p:notesMasterIdLst>
    <p:notesMasterId r:id="rId12"/>
  </p:notesMasterIdLst>
  <p:sldIdLst>
    <p:sldId id="314" r:id="rId3"/>
    <p:sldId id="317" r:id="rId4"/>
    <p:sldId id="316" r:id="rId5"/>
    <p:sldId id="332" r:id="rId6"/>
    <p:sldId id="324" r:id="rId7"/>
    <p:sldId id="322" r:id="rId8"/>
    <p:sldId id="334" r:id="rId9"/>
    <p:sldId id="335" r:id="rId10"/>
    <p:sldId id="336" r:id="rId11"/>
  </p:sldIdLst>
  <p:sldSz cx="9144000" cy="5143500" type="screen16x9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306BA"/>
    <a:srgbClr val="2E06C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5758FB7-9AC5-4552-8A53-C91805E547FA}" styleName="Стиль из темы 1 - акцент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08FB837D-C827-4EFA-A057-4D05807E0F7C}" styleName="Стиль из темы 1 - акцент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5FD0F851-EC5A-4D38-B0AD-8093EC10F338}" styleName="Светлый стиль 1 - акцент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BDBED569-4797-4DF1-A0F4-6AAB3CD982D8}" styleName="Светлый стиль 3 - акцент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2838BEF-8BB2-4498-84A7-C5851F593DF1}" styleName="Средний стиль 4 -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1E171933-4619-4E11-9A3F-F7608DF75F80}" styleName="Средний стиль 1 - акцент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FABFCF23-3B69-468F-B69F-88F6DE6A72F2}" styleName="Средний стиль 1 -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5A111915-BE36-4E01-A7E5-04B1672EAD32}" styleName="Светлый стиль 2 - акцент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2A488322-F2BA-4B5B-9748-0D474271808F}" styleName="Средний стиль 3 - акцент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95" d="100"/>
          <a:sy n="95" d="100"/>
        </p:scale>
        <p:origin x="-108" y="-7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352A92B-FCFC-4819-BC03-4A2796D174BA}" type="doc">
      <dgm:prSet loTypeId="urn:microsoft.com/office/officeart/2005/8/layout/chevron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1EE1AFD-A633-40AE-AD42-71771DB8B964}">
      <dgm:prSet phldrT="[Текст]" custT="1"/>
      <dgm:spPr/>
      <dgm:t>
        <a:bodyPr/>
        <a:lstStyle/>
        <a:p>
          <a:r>
            <a:rPr lang="kk-KZ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Мазмұны</a:t>
          </a:r>
          <a:endParaRPr lang="ru-RU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29A1B4D-CDFF-41A0-BB12-EA629DEB28FD}" type="parTrans" cxnId="{4E699FF1-329A-4354-8671-2E46A0EA4296}">
      <dgm:prSet/>
      <dgm:spPr/>
      <dgm:t>
        <a:bodyPr/>
        <a:lstStyle/>
        <a:p>
          <a:endParaRPr lang="ru-RU"/>
        </a:p>
      </dgm:t>
    </dgm:pt>
    <dgm:pt modelId="{0117265E-35DE-4398-A3BE-0B79313FD51A}" type="sibTrans" cxnId="{4E699FF1-329A-4354-8671-2E46A0EA4296}">
      <dgm:prSet/>
      <dgm:spPr/>
      <dgm:t>
        <a:bodyPr/>
        <a:lstStyle/>
        <a:p>
          <a:endParaRPr lang="ru-RU"/>
        </a:p>
      </dgm:t>
    </dgm:pt>
    <dgm:pt modelId="{8DBFB7F1-5179-4376-9D42-C0A2B6282485}">
      <dgm:prSet phldrT="[Текст]"/>
      <dgm:spPr/>
      <dgm:t>
        <a:bodyPr/>
        <a:lstStyle/>
        <a:p>
          <a:r>
            <a:rPr lang="kk-K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Не </a:t>
          </a:r>
          <a:r>
            <a:rPr lang="kk-K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оқытылады?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B6ABAA0-9D93-41D8-B9A7-6A18773E3EB9}" type="parTrans" cxnId="{EE8FB196-8CB6-4685-8DCD-F3DDBC2AAA19}">
      <dgm:prSet/>
      <dgm:spPr/>
      <dgm:t>
        <a:bodyPr/>
        <a:lstStyle/>
        <a:p>
          <a:endParaRPr lang="ru-RU"/>
        </a:p>
      </dgm:t>
    </dgm:pt>
    <dgm:pt modelId="{E8EF95A0-B26D-41DF-B7B6-036A0381E7A7}" type="sibTrans" cxnId="{EE8FB196-8CB6-4685-8DCD-F3DDBC2AAA19}">
      <dgm:prSet/>
      <dgm:spPr/>
      <dgm:t>
        <a:bodyPr/>
        <a:lstStyle/>
        <a:p>
          <a:endParaRPr lang="ru-RU"/>
        </a:p>
      </dgm:t>
    </dgm:pt>
    <dgm:pt modelId="{6BC46E16-2EC0-4440-BDB3-0F9BC1CDBE40}">
      <dgm:prSet phldrT="[Текст]" custT="1"/>
      <dgm:spPr/>
      <dgm:t>
        <a:bodyPr/>
        <a:lstStyle/>
        <a:p>
          <a:r>
            <a:rPr lang="kk-KZ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Технологиялар</a:t>
          </a:r>
          <a:endParaRPr lang="ru-RU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401D29F-6374-49FA-81FE-845981606F76}" type="parTrans" cxnId="{3A690CBC-D0DE-4CF4-BF8C-C7158032E079}">
      <dgm:prSet/>
      <dgm:spPr/>
      <dgm:t>
        <a:bodyPr/>
        <a:lstStyle/>
        <a:p>
          <a:endParaRPr lang="ru-RU"/>
        </a:p>
      </dgm:t>
    </dgm:pt>
    <dgm:pt modelId="{63B9BE2C-4822-4D4C-A19E-85D51EF6595C}" type="sibTrans" cxnId="{3A690CBC-D0DE-4CF4-BF8C-C7158032E079}">
      <dgm:prSet/>
      <dgm:spPr/>
      <dgm:t>
        <a:bodyPr/>
        <a:lstStyle/>
        <a:p>
          <a:endParaRPr lang="ru-RU"/>
        </a:p>
      </dgm:t>
    </dgm:pt>
    <dgm:pt modelId="{0720A00A-C2D5-4A80-8F2A-58071669AD1B}">
      <dgm:prSet phldrT="[Текст]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kk-K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Қандай технологияларды қолданған тиімді?</a:t>
          </a:r>
          <a:endParaRPr lang="ru-RU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4F5EAF6-D8A2-4430-9D39-F40026C7C930}" type="parTrans" cxnId="{4711203B-CBAD-4CE0-B4C3-FF41475E8D02}">
      <dgm:prSet/>
      <dgm:spPr/>
      <dgm:t>
        <a:bodyPr/>
        <a:lstStyle/>
        <a:p>
          <a:endParaRPr lang="ru-RU"/>
        </a:p>
      </dgm:t>
    </dgm:pt>
    <dgm:pt modelId="{A60ACFB5-CC2A-4B76-8BC3-F63CB2ABEB74}" type="sibTrans" cxnId="{4711203B-CBAD-4CE0-B4C3-FF41475E8D02}">
      <dgm:prSet/>
      <dgm:spPr/>
      <dgm:t>
        <a:bodyPr/>
        <a:lstStyle/>
        <a:p>
          <a:endParaRPr lang="ru-RU"/>
        </a:p>
      </dgm:t>
    </dgm:pt>
    <dgm:pt modelId="{0A81E14C-825A-4541-9E79-2571564CD838}">
      <dgm:prSet custT="1"/>
      <dgm:spPr/>
      <dgm:t>
        <a:bodyPr/>
        <a:lstStyle/>
        <a:p>
          <a:r>
            <a:rPr lang="kk-KZ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Ұйымдастырылуы </a:t>
          </a:r>
          <a:endParaRPr lang="ru-RU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B9443BC-3B58-4245-B1AF-4A6EF23DB6A1}" type="parTrans" cxnId="{068E950B-46E7-46BF-8A81-8A7BC8382E24}">
      <dgm:prSet/>
      <dgm:spPr/>
      <dgm:t>
        <a:bodyPr/>
        <a:lstStyle/>
        <a:p>
          <a:endParaRPr lang="ru-RU"/>
        </a:p>
      </dgm:t>
    </dgm:pt>
    <dgm:pt modelId="{327DCD2C-A05B-4C78-AF85-C27A9C5CE449}" type="sibTrans" cxnId="{068E950B-46E7-46BF-8A81-8A7BC8382E24}">
      <dgm:prSet/>
      <dgm:spPr/>
      <dgm:t>
        <a:bodyPr/>
        <a:lstStyle/>
        <a:p>
          <a:endParaRPr lang="ru-RU"/>
        </a:p>
      </dgm:t>
    </dgm:pt>
    <dgm:pt modelId="{A03617CB-2523-464A-87FE-3BDEC167376E}">
      <dgm:prSet/>
      <dgm:spPr/>
      <dgm:t>
        <a:bodyPr/>
        <a:lstStyle/>
        <a:p>
          <a:r>
            <a:rPr lang="kk-KZ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Қалай оқытылады?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C8E1F23-0C0B-4DA6-81F9-57456C96372F}" type="parTrans" cxnId="{16945AAE-5336-4C1B-B5B3-303D9C10FF2C}">
      <dgm:prSet/>
      <dgm:spPr/>
      <dgm:t>
        <a:bodyPr/>
        <a:lstStyle/>
        <a:p>
          <a:endParaRPr lang="ru-RU"/>
        </a:p>
      </dgm:t>
    </dgm:pt>
    <dgm:pt modelId="{D8CEEF31-C8E2-4BE5-9427-6FA9AD3547C3}" type="sibTrans" cxnId="{16945AAE-5336-4C1B-B5B3-303D9C10FF2C}">
      <dgm:prSet/>
      <dgm:spPr/>
      <dgm:t>
        <a:bodyPr/>
        <a:lstStyle/>
        <a:p>
          <a:endParaRPr lang="ru-RU"/>
        </a:p>
      </dgm:t>
    </dgm:pt>
    <dgm:pt modelId="{5BD1EC7D-1BF1-4D71-9DCA-7FA651D6775C}">
      <dgm:prSet/>
      <dgm:spPr/>
      <dgm:t>
        <a:bodyPr/>
        <a:lstStyle/>
        <a:p>
          <a:pPr marL="285750" indent="0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endParaRPr lang="ru-RU" dirty="0"/>
        </a:p>
      </dgm:t>
    </dgm:pt>
    <dgm:pt modelId="{BEEC6851-6662-46AA-8F1F-3660F9488A7C}" type="parTrans" cxnId="{7B8E7682-3E34-4E85-90DB-19EA28AE38E2}">
      <dgm:prSet/>
      <dgm:spPr/>
      <dgm:t>
        <a:bodyPr/>
        <a:lstStyle/>
        <a:p>
          <a:endParaRPr lang="ru-RU"/>
        </a:p>
      </dgm:t>
    </dgm:pt>
    <dgm:pt modelId="{AC9E6F13-4C34-4D1A-8EB3-BBD2F04B62A3}" type="sibTrans" cxnId="{7B8E7682-3E34-4E85-90DB-19EA28AE38E2}">
      <dgm:prSet/>
      <dgm:spPr/>
      <dgm:t>
        <a:bodyPr/>
        <a:lstStyle/>
        <a:p>
          <a:endParaRPr lang="ru-RU"/>
        </a:p>
      </dgm:t>
    </dgm:pt>
    <dgm:pt modelId="{52B6FD0D-67D4-4682-9B72-83891AEC3093}" type="pres">
      <dgm:prSet presAssocID="{C352A92B-FCFC-4819-BC03-4A2796D174BA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115DBA9-CA5C-4DEB-BA6C-BAFDD5A1D963}" type="pres">
      <dgm:prSet presAssocID="{E1EE1AFD-A633-40AE-AD42-71771DB8B964}" presName="composite" presStyleCnt="0"/>
      <dgm:spPr/>
    </dgm:pt>
    <dgm:pt modelId="{6F34F77E-933C-4A31-8501-B041C9FA67AB}" type="pres">
      <dgm:prSet presAssocID="{E1EE1AFD-A633-40AE-AD42-71771DB8B964}" presName="parentText" presStyleLbl="align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1B9065B-C036-462D-BBAF-1DB6AC00AC4F}" type="pres">
      <dgm:prSet presAssocID="{E1EE1AFD-A633-40AE-AD42-71771DB8B964}" presName="descendantText" presStyleLbl="alignAcc1" presStyleIdx="0" presStyleCnt="3" custLinFactNeighborX="254" custLinFactNeighborY="-293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74E9AAD-6FE5-4FDC-B308-A7F37E200AEB}" type="pres">
      <dgm:prSet presAssocID="{0117265E-35DE-4398-A3BE-0B79313FD51A}" presName="sp" presStyleCnt="0"/>
      <dgm:spPr/>
    </dgm:pt>
    <dgm:pt modelId="{78A538B5-2982-4EB1-9875-911174B45FBD}" type="pres">
      <dgm:prSet presAssocID="{0A81E14C-825A-4541-9E79-2571564CD838}" presName="composite" presStyleCnt="0"/>
      <dgm:spPr/>
    </dgm:pt>
    <dgm:pt modelId="{7C3729FA-0A35-4A16-ADCD-CE68CD25DB9E}" type="pres">
      <dgm:prSet presAssocID="{0A81E14C-825A-4541-9E79-2571564CD838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21BAB68-3ED6-49D9-AF28-3E707A0EE337}" type="pres">
      <dgm:prSet presAssocID="{0A81E14C-825A-4541-9E79-2571564CD838}" presName="descendantText" presStyleLbl="alignAcc1" presStyleIdx="1" presStyleCnt="3" custLinFactNeighborX="254" custLinFactNeighborY="108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0634972-E7EF-416F-AB09-DED869924946}" type="pres">
      <dgm:prSet presAssocID="{327DCD2C-A05B-4C78-AF85-C27A9C5CE449}" presName="sp" presStyleCnt="0"/>
      <dgm:spPr/>
    </dgm:pt>
    <dgm:pt modelId="{9A76DD22-098E-4FAC-AD83-DB81D66A7C5F}" type="pres">
      <dgm:prSet presAssocID="{6BC46E16-2EC0-4440-BDB3-0F9BC1CDBE40}" presName="composite" presStyleCnt="0"/>
      <dgm:spPr/>
    </dgm:pt>
    <dgm:pt modelId="{0D7990BA-4CFF-46BF-8DED-2F4937F1B6A7}" type="pres">
      <dgm:prSet presAssocID="{6BC46E16-2EC0-4440-BDB3-0F9BC1CDBE40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326F9A0-037E-4B04-B7DA-976181EE9001}" type="pres">
      <dgm:prSet presAssocID="{6BC46E16-2EC0-4440-BDB3-0F9BC1CDBE40}" presName="descendantText" presStyleLbl="alignAcc1" presStyleIdx="2" presStyleCnt="3" custLinFactNeighborX="254" custLinFactNeighborY="1062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711203B-CBAD-4CE0-B4C3-FF41475E8D02}" srcId="{6BC46E16-2EC0-4440-BDB3-0F9BC1CDBE40}" destId="{0720A00A-C2D5-4A80-8F2A-58071669AD1B}" srcOrd="0" destOrd="0" parTransId="{F4F5EAF6-D8A2-4430-9D39-F40026C7C930}" sibTransId="{A60ACFB5-CC2A-4B76-8BC3-F63CB2ABEB74}"/>
    <dgm:cxn modelId="{39C90278-8A8B-461D-AAC9-09C0C0D66321}" type="presOf" srcId="{0A81E14C-825A-4541-9E79-2571564CD838}" destId="{7C3729FA-0A35-4A16-ADCD-CE68CD25DB9E}" srcOrd="0" destOrd="0" presId="urn:microsoft.com/office/officeart/2005/8/layout/chevron2"/>
    <dgm:cxn modelId="{4E699FF1-329A-4354-8671-2E46A0EA4296}" srcId="{C352A92B-FCFC-4819-BC03-4A2796D174BA}" destId="{E1EE1AFD-A633-40AE-AD42-71771DB8B964}" srcOrd="0" destOrd="0" parTransId="{A29A1B4D-CDFF-41A0-BB12-EA629DEB28FD}" sibTransId="{0117265E-35DE-4398-A3BE-0B79313FD51A}"/>
    <dgm:cxn modelId="{3A690CBC-D0DE-4CF4-BF8C-C7158032E079}" srcId="{C352A92B-FCFC-4819-BC03-4A2796D174BA}" destId="{6BC46E16-2EC0-4440-BDB3-0F9BC1CDBE40}" srcOrd="2" destOrd="0" parTransId="{7401D29F-6374-49FA-81FE-845981606F76}" sibTransId="{63B9BE2C-4822-4D4C-A19E-85D51EF6595C}"/>
    <dgm:cxn modelId="{C95E0FCA-7335-4BC6-A7E6-7FE004166933}" type="presOf" srcId="{5BD1EC7D-1BF1-4D71-9DCA-7FA651D6775C}" destId="{4326F9A0-037E-4B04-B7DA-976181EE9001}" srcOrd="0" destOrd="1" presId="urn:microsoft.com/office/officeart/2005/8/layout/chevron2"/>
    <dgm:cxn modelId="{CE3E3B36-CE0B-49CE-8281-AFBFDD5C2C0A}" type="presOf" srcId="{8DBFB7F1-5179-4376-9D42-C0A2B6282485}" destId="{B1B9065B-C036-462D-BBAF-1DB6AC00AC4F}" srcOrd="0" destOrd="0" presId="urn:microsoft.com/office/officeart/2005/8/layout/chevron2"/>
    <dgm:cxn modelId="{1DBA7A8D-DFA5-4AE2-9D2D-B5B96AB77EAC}" type="presOf" srcId="{C352A92B-FCFC-4819-BC03-4A2796D174BA}" destId="{52B6FD0D-67D4-4682-9B72-83891AEC3093}" srcOrd="0" destOrd="0" presId="urn:microsoft.com/office/officeart/2005/8/layout/chevron2"/>
    <dgm:cxn modelId="{068E950B-46E7-46BF-8A81-8A7BC8382E24}" srcId="{C352A92B-FCFC-4819-BC03-4A2796D174BA}" destId="{0A81E14C-825A-4541-9E79-2571564CD838}" srcOrd="1" destOrd="0" parTransId="{9B9443BC-3B58-4245-B1AF-4A6EF23DB6A1}" sibTransId="{327DCD2C-A05B-4C78-AF85-C27A9C5CE449}"/>
    <dgm:cxn modelId="{16945AAE-5336-4C1B-B5B3-303D9C10FF2C}" srcId="{0A81E14C-825A-4541-9E79-2571564CD838}" destId="{A03617CB-2523-464A-87FE-3BDEC167376E}" srcOrd="0" destOrd="0" parTransId="{BC8E1F23-0C0B-4DA6-81F9-57456C96372F}" sibTransId="{D8CEEF31-C8E2-4BE5-9427-6FA9AD3547C3}"/>
    <dgm:cxn modelId="{999CDF1B-FA83-4FDC-A114-F490E6FB713C}" type="presOf" srcId="{E1EE1AFD-A633-40AE-AD42-71771DB8B964}" destId="{6F34F77E-933C-4A31-8501-B041C9FA67AB}" srcOrd="0" destOrd="0" presId="urn:microsoft.com/office/officeart/2005/8/layout/chevron2"/>
    <dgm:cxn modelId="{7B8E7682-3E34-4E85-90DB-19EA28AE38E2}" srcId="{6BC46E16-2EC0-4440-BDB3-0F9BC1CDBE40}" destId="{5BD1EC7D-1BF1-4D71-9DCA-7FA651D6775C}" srcOrd="1" destOrd="0" parTransId="{BEEC6851-6662-46AA-8F1F-3660F9488A7C}" sibTransId="{AC9E6F13-4C34-4D1A-8EB3-BBD2F04B62A3}"/>
    <dgm:cxn modelId="{C07A4C36-C545-446D-AF30-141FD36E8135}" type="presOf" srcId="{0720A00A-C2D5-4A80-8F2A-58071669AD1B}" destId="{4326F9A0-037E-4B04-B7DA-976181EE9001}" srcOrd="0" destOrd="0" presId="urn:microsoft.com/office/officeart/2005/8/layout/chevron2"/>
    <dgm:cxn modelId="{4D571AE1-2B7A-4960-A845-14EECE7229E1}" type="presOf" srcId="{A03617CB-2523-464A-87FE-3BDEC167376E}" destId="{A21BAB68-3ED6-49D9-AF28-3E707A0EE337}" srcOrd="0" destOrd="0" presId="urn:microsoft.com/office/officeart/2005/8/layout/chevron2"/>
    <dgm:cxn modelId="{EE8FB196-8CB6-4685-8DCD-F3DDBC2AAA19}" srcId="{E1EE1AFD-A633-40AE-AD42-71771DB8B964}" destId="{8DBFB7F1-5179-4376-9D42-C0A2B6282485}" srcOrd="0" destOrd="0" parTransId="{4B6ABAA0-9D93-41D8-B9A7-6A18773E3EB9}" sibTransId="{E8EF95A0-B26D-41DF-B7B6-036A0381E7A7}"/>
    <dgm:cxn modelId="{AD742A7C-FE07-4299-8EBB-4341C06EC80D}" type="presOf" srcId="{6BC46E16-2EC0-4440-BDB3-0F9BC1CDBE40}" destId="{0D7990BA-4CFF-46BF-8DED-2F4937F1B6A7}" srcOrd="0" destOrd="0" presId="urn:microsoft.com/office/officeart/2005/8/layout/chevron2"/>
    <dgm:cxn modelId="{BEFC71D8-E1A9-409F-984C-F1EF9DB7AFB8}" type="presParOf" srcId="{52B6FD0D-67D4-4682-9B72-83891AEC3093}" destId="{3115DBA9-CA5C-4DEB-BA6C-BAFDD5A1D963}" srcOrd="0" destOrd="0" presId="urn:microsoft.com/office/officeart/2005/8/layout/chevron2"/>
    <dgm:cxn modelId="{207D998F-1E0A-468D-A2A4-B60234EAC5C5}" type="presParOf" srcId="{3115DBA9-CA5C-4DEB-BA6C-BAFDD5A1D963}" destId="{6F34F77E-933C-4A31-8501-B041C9FA67AB}" srcOrd="0" destOrd="0" presId="urn:microsoft.com/office/officeart/2005/8/layout/chevron2"/>
    <dgm:cxn modelId="{C411FCFC-2609-4BBF-B1A6-CAB1EB9068A6}" type="presParOf" srcId="{3115DBA9-CA5C-4DEB-BA6C-BAFDD5A1D963}" destId="{B1B9065B-C036-462D-BBAF-1DB6AC00AC4F}" srcOrd="1" destOrd="0" presId="urn:microsoft.com/office/officeart/2005/8/layout/chevron2"/>
    <dgm:cxn modelId="{EB04ED07-8EC3-4DBA-B42A-476560ED26F6}" type="presParOf" srcId="{52B6FD0D-67D4-4682-9B72-83891AEC3093}" destId="{B74E9AAD-6FE5-4FDC-B308-A7F37E200AEB}" srcOrd="1" destOrd="0" presId="urn:microsoft.com/office/officeart/2005/8/layout/chevron2"/>
    <dgm:cxn modelId="{3291BF34-9D27-464F-8D98-905EDEDA53A1}" type="presParOf" srcId="{52B6FD0D-67D4-4682-9B72-83891AEC3093}" destId="{78A538B5-2982-4EB1-9875-911174B45FBD}" srcOrd="2" destOrd="0" presId="urn:microsoft.com/office/officeart/2005/8/layout/chevron2"/>
    <dgm:cxn modelId="{A60914D2-1DF5-4876-BBE9-C43BBBC7995C}" type="presParOf" srcId="{78A538B5-2982-4EB1-9875-911174B45FBD}" destId="{7C3729FA-0A35-4A16-ADCD-CE68CD25DB9E}" srcOrd="0" destOrd="0" presId="urn:microsoft.com/office/officeart/2005/8/layout/chevron2"/>
    <dgm:cxn modelId="{A8668FA8-86B8-40FF-BB32-D2C781BD514C}" type="presParOf" srcId="{78A538B5-2982-4EB1-9875-911174B45FBD}" destId="{A21BAB68-3ED6-49D9-AF28-3E707A0EE337}" srcOrd="1" destOrd="0" presId="urn:microsoft.com/office/officeart/2005/8/layout/chevron2"/>
    <dgm:cxn modelId="{B1B9792A-79F8-41A1-8652-7AD3577CC01C}" type="presParOf" srcId="{52B6FD0D-67D4-4682-9B72-83891AEC3093}" destId="{C0634972-E7EF-416F-AB09-DED869924946}" srcOrd="3" destOrd="0" presId="urn:microsoft.com/office/officeart/2005/8/layout/chevron2"/>
    <dgm:cxn modelId="{835D8074-63DD-4793-8B0C-ABA0C4F8C8B0}" type="presParOf" srcId="{52B6FD0D-67D4-4682-9B72-83891AEC3093}" destId="{9A76DD22-098E-4FAC-AD83-DB81D66A7C5F}" srcOrd="4" destOrd="0" presId="urn:microsoft.com/office/officeart/2005/8/layout/chevron2"/>
    <dgm:cxn modelId="{5679D2AE-4D61-4769-BD6F-4859421118E9}" type="presParOf" srcId="{9A76DD22-098E-4FAC-AD83-DB81D66A7C5F}" destId="{0D7990BA-4CFF-46BF-8DED-2F4937F1B6A7}" srcOrd="0" destOrd="0" presId="urn:microsoft.com/office/officeart/2005/8/layout/chevron2"/>
    <dgm:cxn modelId="{BE128470-8FA7-4F5C-8C76-BD405DB9149B}" type="presParOf" srcId="{9A76DD22-098E-4FAC-AD83-DB81D66A7C5F}" destId="{4326F9A0-037E-4B04-B7DA-976181EE9001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F34F77E-933C-4A31-8501-B041C9FA67AB}">
      <dsp:nvSpPr>
        <dsp:cNvPr id="0" name=""/>
        <dsp:cNvSpPr/>
      </dsp:nvSpPr>
      <dsp:spPr>
        <a:xfrm rot="5400000">
          <a:off x="-242917" y="247503"/>
          <a:ext cx="1619452" cy="1133617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k-KZ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Мазмұны</a:t>
          </a:r>
          <a:endParaRPr lang="ru-RU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1" y="571395"/>
        <a:ext cx="1133617" cy="485835"/>
      </dsp:txXfrm>
    </dsp:sp>
    <dsp:sp modelId="{B1B9065B-C036-462D-BBAF-1DB6AC00AC4F}">
      <dsp:nvSpPr>
        <dsp:cNvPr id="0" name=""/>
        <dsp:cNvSpPr/>
      </dsp:nvSpPr>
      <dsp:spPr>
        <a:xfrm rot="5400000">
          <a:off x="4252954" y="-3119337"/>
          <a:ext cx="1052644" cy="7291318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17780" rIns="17780" bIns="17780" numCol="1" spcCol="1270" anchor="ctr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k-KZ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Не </a:t>
          </a:r>
          <a:r>
            <a:rPr lang="kk-KZ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оқытылады?</a:t>
          </a:r>
          <a:endParaRPr lang="ru-RU" sz="2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1133617" y="51386"/>
        <a:ext cx="7239932" cy="949872"/>
      </dsp:txXfrm>
    </dsp:sp>
    <dsp:sp modelId="{7C3729FA-0A35-4A16-ADCD-CE68CD25DB9E}">
      <dsp:nvSpPr>
        <dsp:cNvPr id="0" name=""/>
        <dsp:cNvSpPr/>
      </dsp:nvSpPr>
      <dsp:spPr>
        <a:xfrm rot="5400000">
          <a:off x="-242917" y="1673327"/>
          <a:ext cx="1619452" cy="1133617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k-KZ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Ұйымдастырылуы </a:t>
          </a:r>
          <a:endParaRPr lang="ru-RU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1" y="1997219"/>
        <a:ext cx="1133617" cy="485835"/>
      </dsp:txXfrm>
    </dsp:sp>
    <dsp:sp modelId="{A21BAB68-3ED6-49D9-AF28-3E707A0EE337}">
      <dsp:nvSpPr>
        <dsp:cNvPr id="0" name=""/>
        <dsp:cNvSpPr/>
      </dsp:nvSpPr>
      <dsp:spPr>
        <a:xfrm rot="5400000">
          <a:off x="4252677" y="-1677213"/>
          <a:ext cx="1053197" cy="7291318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17780" rIns="17780" bIns="17780" numCol="1" spcCol="1270" anchor="ctr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k-KZ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Қалай оқытылады?</a:t>
          </a:r>
          <a:endParaRPr lang="ru-RU" sz="2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1133617" y="1493260"/>
        <a:ext cx="7239905" cy="950371"/>
      </dsp:txXfrm>
    </dsp:sp>
    <dsp:sp modelId="{0D7990BA-4CFF-46BF-8DED-2F4937F1B6A7}">
      <dsp:nvSpPr>
        <dsp:cNvPr id="0" name=""/>
        <dsp:cNvSpPr/>
      </dsp:nvSpPr>
      <dsp:spPr>
        <a:xfrm rot="5400000">
          <a:off x="-242917" y="3099151"/>
          <a:ext cx="1619452" cy="1133617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k-KZ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Технологиялар</a:t>
          </a:r>
          <a:endParaRPr lang="ru-RU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1" y="3423043"/>
        <a:ext cx="1133617" cy="485835"/>
      </dsp:txXfrm>
    </dsp:sp>
    <dsp:sp modelId="{4326F9A0-037E-4B04-B7DA-976181EE9001}">
      <dsp:nvSpPr>
        <dsp:cNvPr id="0" name=""/>
        <dsp:cNvSpPr/>
      </dsp:nvSpPr>
      <dsp:spPr>
        <a:xfrm rot="5400000">
          <a:off x="4252954" y="-151228"/>
          <a:ext cx="1052644" cy="7291318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17780" rIns="17780" bIns="17780" numCol="1" spcCol="1270" anchor="ctr" anchorCtr="0">
          <a:noAutofit/>
        </a:bodyPr>
        <a:lstStyle/>
        <a:p>
          <a:pPr marL="0" marR="0" lvl="1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Char char="••"/>
            <a:tabLst/>
            <a:defRPr/>
          </a:pPr>
          <a:r>
            <a:rPr lang="kk-KZ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Қандай технологияларды қолданған тиімді?</a:t>
          </a:r>
          <a:endParaRPr lang="ru-RU" sz="2800" kern="12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85750" lvl="1" indent="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2800" kern="1200" dirty="0"/>
        </a:p>
      </dsp:txBody>
      <dsp:txXfrm rot="-5400000">
        <a:off x="1133617" y="3019495"/>
        <a:ext cx="7239932" cy="94987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F7A4324-5E4C-42EC-AE80-1EC01DFA5C49}" type="datetimeFigureOut">
              <a:rPr lang="ru-RU" smtClean="0"/>
              <a:pPr/>
              <a:t>12.08.2020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ED4B1E-139A-4BFB-856E-3BDBEB4E68C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85492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C66545-6C41-4AF6-A5D5-02BB0EA2E76A}" type="datetimeFigureOut">
              <a:rPr lang="ru-RU" smtClean="0"/>
              <a:pPr/>
              <a:t>12.08.2020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C6FF59-6725-4362-9106-4620615253B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38602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C66545-6C41-4AF6-A5D5-02BB0EA2E76A}" type="datetimeFigureOut">
              <a:rPr lang="ru-RU" smtClean="0"/>
              <a:pPr/>
              <a:t>12.08.2020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C6FF59-6725-4362-9106-4620615253B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012616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C66545-6C41-4AF6-A5D5-02BB0EA2E76A}" type="datetimeFigureOut">
              <a:rPr lang="ru-RU" smtClean="0"/>
              <a:pPr/>
              <a:t>12.08.2020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C6FF59-6725-4362-9106-4620615253B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96425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C66545-6C41-4AF6-A5D5-02BB0EA2E76A}" type="datetimeFigureOut">
              <a:rPr lang="ru-RU" smtClean="0"/>
              <a:pPr/>
              <a:t>12.08.2020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C6FF59-6725-4362-9106-4620615253B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02428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C66545-6C41-4AF6-A5D5-02BB0EA2E76A}" type="datetimeFigureOut">
              <a:rPr lang="ru-RU" smtClean="0"/>
              <a:pPr/>
              <a:t>12.08.2020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C6FF59-6725-4362-9106-4620615253B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44780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C66545-6C41-4AF6-A5D5-02BB0EA2E76A}" type="datetimeFigureOut">
              <a:rPr lang="ru-RU" smtClean="0"/>
              <a:pPr/>
              <a:t>12.08.2020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C6FF59-6725-4362-9106-4620615253B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8544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C66545-6C41-4AF6-A5D5-02BB0EA2E76A}" type="datetimeFigureOut">
              <a:rPr lang="ru-RU" smtClean="0"/>
              <a:pPr/>
              <a:t>12.08.2020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C6FF59-6725-4362-9106-4620615253B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83908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C66545-6C41-4AF6-A5D5-02BB0EA2E76A}" type="datetimeFigureOut">
              <a:rPr lang="ru-RU" smtClean="0"/>
              <a:pPr/>
              <a:t>12.08.2020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C6FF59-6725-4362-9106-4620615253B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693810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C66545-6C41-4AF6-A5D5-02BB0EA2E76A}" type="datetimeFigureOut">
              <a:rPr lang="ru-RU" smtClean="0"/>
              <a:pPr/>
              <a:t>12.08.2020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C6FF59-6725-4362-9106-4620615253B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13998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C66545-6C41-4AF6-A5D5-02BB0EA2E76A}" type="datetimeFigureOut">
              <a:rPr lang="ru-RU" smtClean="0"/>
              <a:pPr/>
              <a:t>12.08.2020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C6FF59-6725-4362-9106-4620615253B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368346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C66545-6C41-4AF6-A5D5-02BB0EA2E76A}" type="datetimeFigureOut">
              <a:rPr lang="ru-RU" smtClean="0"/>
              <a:pPr/>
              <a:t>12.08.2020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C6FF59-6725-4362-9106-4620615253B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980723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Обложк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"/>
          <p:cNvSpPr>
            <a:spLocks noGrp="1"/>
          </p:cNvSpPr>
          <p:nvPr>
            <p:ph type="ctrTitle" hasCustomPrompt="1"/>
          </p:nvPr>
        </p:nvSpPr>
        <p:spPr>
          <a:xfrm>
            <a:off x="552537" y="2340918"/>
            <a:ext cx="5746171" cy="461665"/>
          </a:xfrm>
          <a:prstGeom prst="rect">
            <a:avLst/>
          </a:prstGeom>
        </p:spPr>
        <p:txBody>
          <a:bodyPr wrap="square" anchor="ctr">
            <a:spAutoFit/>
          </a:bodyPr>
          <a:lstStyle>
            <a:lvl1pPr>
              <a:lnSpc>
                <a:spcPct val="100000"/>
              </a:lnSpc>
              <a:defRPr lang="en-GB" sz="2400" b="0" dirty="0">
                <a:solidFill>
                  <a:srgbClr val="2868A4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defTabSz="279740"/>
            <a:r>
              <a:rPr lang="ru-RU" dirty="0"/>
              <a:t>Наименование проекта</a:t>
            </a:r>
            <a:endParaRPr lang="en-GB" dirty="0"/>
          </a:p>
        </p:txBody>
      </p:sp>
      <p:sp>
        <p:nvSpPr>
          <p:cNvPr id="22" name="Подзаголовок 2">
            <a:extLst>
              <a:ext uri="{FF2B5EF4-FFF2-40B4-BE49-F238E27FC236}">
                <a16:creationId xmlns="" xmlns:a16="http://schemas.microsoft.com/office/drawing/2014/main" id="{538DCBED-2335-4678-8F83-B693E2206D5C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52537" y="4507748"/>
            <a:ext cx="1904359" cy="230237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lang="en-GB" sz="1200" b="0">
                <a:solidFill>
                  <a:schemeClr val="tx1">
                    <a:lumMod val="65000"/>
                    <a:lumOff val="35000"/>
                  </a:schemeClr>
                </a:solidFill>
                <a:latin typeface="Segoe UI Semilight" panose="020B0402040204020203" pitchFamily="34" charset="0"/>
                <a:ea typeface="+mj-ea"/>
                <a:cs typeface="Segoe UI Semilight" panose="020B0402040204020203" pitchFamily="34" charset="0"/>
              </a:defRPr>
            </a:lvl1pPr>
          </a:lstStyle>
          <a:p>
            <a:pPr marL="42869" lvl="0" indent="-214313">
              <a:lnSpc>
                <a:spcPct val="100000"/>
              </a:lnSpc>
              <a:spcBef>
                <a:spcPct val="0"/>
              </a:spcBef>
              <a:spcAft>
                <a:spcPts val="450"/>
              </a:spcAft>
            </a:pPr>
            <a:r>
              <a:rPr lang="ru-RU" dirty="0"/>
              <a:t>Дата</a:t>
            </a:r>
            <a:endParaRPr lang="en-GB" dirty="0"/>
          </a:p>
        </p:txBody>
      </p:sp>
      <p:pic>
        <p:nvPicPr>
          <p:cNvPr id="12" name="Рисунок 11">
            <a:extLst>
              <a:ext uri="{FF2B5EF4-FFF2-40B4-BE49-F238E27FC236}">
                <a16:creationId xmlns="" xmlns:a16="http://schemas.microsoft.com/office/drawing/2014/main" id="{CFD63E91-F7D9-46B4-8EC8-17A318A9C1C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21416" b="29091"/>
          <a:stretch/>
        </p:blipFill>
        <p:spPr>
          <a:xfrm>
            <a:off x="4700727" y="1905000"/>
            <a:ext cx="4443275" cy="3238500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="" xmlns:a16="http://schemas.microsoft.com/office/drawing/2014/main" id="{3819F6FC-AA13-40B6-97AB-56E224DB6E28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4562" y="1211351"/>
            <a:ext cx="3281895" cy="5036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9247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841772"/>
            <a:ext cx="77724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19C47E-9040-4C0C-B3AA-EDA60177F6FF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1509037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CB87ED-3AE8-4C23-A949-4859CDAEB2DD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5611216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5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9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1D8AE1-8DB3-475C-8E08-918228724976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4826997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FD8409-E284-4893-96A3-BF9867F688D9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7640493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5"/>
            <a:ext cx="7886700" cy="994172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1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1" y="1878806"/>
            <a:ext cx="3887391" cy="2763441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B16E47-32B2-453C-A1AF-901A2DCB3119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9075437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9C2603-6078-41CD-A545-90B43FF8ADCE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1177432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C4ED67-1D50-4AA1-9655-8256BE313805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0976780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70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70C88E-3BA3-4416-8140-88E147FEDE48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0349112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70"/>
            <a:ext cx="4629150" cy="3655219"/>
          </a:xfrm>
        </p:spPr>
        <p:txBody>
          <a:bodyPr rtlCol="0">
            <a:normAutofit/>
          </a:bodyPr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C01C0F-8DEE-4D64-8024-E56BB9D8C5DB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005292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1094FC-71CB-4E24-99FC-34ABBAB5C760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0480094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273844"/>
            <a:ext cx="1971675" cy="4358879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273844"/>
            <a:ext cx="5800725" cy="435887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AA606D-8492-460E-9564-015AD6487A8C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985266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C66545-6C41-4AF6-A5D5-02BB0EA2E76A}" type="datetimeFigureOut">
              <a:rPr lang="ru-RU" smtClean="0"/>
              <a:pPr/>
              <a:t>12.08.2020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C6FF59-6725-4362-9106-4620615253B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47506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100000">
              <a:schemeClr val="accent1">
                <a:lumMod val="40000"/>
                <a:lumOff val="60000"/>
              </a:schemeClr>
            </a:gs>
            <a:gs pos="100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273844"/>
            <a:ext cx="7886700" cy="9941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369219"/>
            <a:ext cx="7886700" cy="3263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000000"/>
                </a:solidFill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rgbClr val="000000"/>
                </a:solidFill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rgbClr val="000000"/>
                </a:solidFill>
                <a:cs typeface="+mn-cs"/>
              </a:defRPr>
            </a:lvl1pPr>
          </a:lstStyle>
          <a:p>
            <a:pPr>
              <a:defRPr/>
            </a:pPr>
            <a:fld id="{B7C279FA-36D0-4959-8CA1-E8A51E1C317A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680148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p:hf sldNum="0" hdr="0" ftr="0" dt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/>
        </a:defRPr>
      </a:lvl5pPr>
      <a:lvl6pPr marL="342900" algn="l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/>
        </a:defRPr>
      </a:lvl6pPr>
      <a:lvl7pPr marL="685800" algn="l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/>
        </a:defRPr>
      </a:lvl7pPr>
      <a:lvl8pPr marL="1028700" algn="l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/>
        </a:defRPr>
      </a:lvl8pPr>
      <a:lvl9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/>
        </a:defRPr>
      </a:lvl9pPr>
    </p:titleStyle>
    <p:bodyStyle>
      <a:lvl1pPr marL="171450" indent="-171450" algn="l" rtl="0" eaLnBrk="0" fontAlgn="base" hangingPunct="0">
        <a:lnSpc>
          <a:spcPct val="90000"/>
        </a:lnSpc>
        <a:spcBef>
          <a:spcPts val="750"/>
        </a:spcBef>
        <a:spcAft>
          <a:spcPct val="0"/>
        </a:spcAft>
        <a:buFont typeface="Arial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Рисунок 16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1042381"/>
            <a:ext cx="3456384" cy="941865"/>
          </a:xfrm>
          <a:prstGeom prst="rect">
            <a:avLst/>
          </a:prstGeom>
        </p:spPr>
      </p:pic>
      <p:sp>
        <p:nvSpPr>
          <p:cNvPr id="6" name="Заголовок 5">
            <a:extLst>
              <a:ext uri="{FF2B5EF4-FFF2-40B4-BE49-F238E27FC236}">
                <a16:creationId xmlns="" xmlns:a16="http://schemas.microsoft.com/office/drawing/2014/main" id="{F7162F71-A8B6-4FBA-A425-157B6219E23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9552" y="1170352"/>
            <a:ext cx="8072494" cy="1446550"/>
          </a:xfrm>
        </p:spPr>
        <p:txBody>
          <a:bodyPr/>
          <a:lstStyle/>
          <a:p>
            <a:pPr algn="ctr"/>
            <a:r>
              <a:rPr lang="kk-KZ" sz="4400" dirty="0">
                <a:latin typeface="Times New Roman" pitchFamily="18" charset="0"/>
                <a:cs typeface="Times New Roman" pitchFamily="18" charset="0"/>
              </a:rPr>
              <a:t>Қашықтықтан оқыту кезінде сабақты тиімді жоспарлау</a:t>
            </a:r>
            <a:r>
              <a:rPr lang="ru-RU" sz="4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4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7719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29"/>
          <p:cNvSpPr txBox="1"/>
          <p:nvPr/>
        </p:nvSpPr>
        <p:spPr>
          <a:xfrm>
            <a:off x="285719" y="214296"/>
            <a:ext cx="8501089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fr-F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 defTabSz="844083">
              <a:lnSpc>
                <a:spcPct val="110000"/>
              </a:lnSpc>
              <a:defRPr/>
            </a:pPr>
            <a:r>
              <a:rPr lang="kk-KZ" sz="2000" b="1" dirty="0" smtClean="0">
                <a:latin typeface="Times New Roman" pitchFamily="18" charset="0"/>
                <a:cs typeface="Times New Roman" pitchFamily="18" charset="0"/>
              </a:rPr>
              <a:t>                   </a:t>
            </a:r>
            <a:r>
              <a:rPr lang="" sz="4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Қашықтықтан оқыту кезеңіндегі оқыту түрлері</a:t>
            </a:r>
            <a:endParaRPr lang="ru-RU" altLang="ru-RU" sz="4000" b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755576" y="1563638"/>
            <a:ext cx="3168352" cy="345638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k-KZ" sz="2200" b="1" dirty="0">
                <a:solidFill>
                  <a:srgbClr val="2E06C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Синхронды </a:t>
            </a:r>
            <a:r>
              <a:rPr lang="kk-KZ" sz="2200" b="1" dirty="0" smtClean="0">
                <a:solidFill>
                  <a:srgbClr val="2E06C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оқыту-  </a:t>
            </a:r>
            <a:r>
              <a:rPr lang="kk-KZ" sz="2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бір </a:t>
            </a:r>
            <a:r>
              <a:rPr lang="kk-KZ" sz="2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мезгілде  әр түрлі аудиторияда интернет желісінде бетпе-бет өтетін  онлайн-практикумдар мен </a:t>
            </a:r>
            <a:r>
              <a:rPr lang="kk-KZ" sz="2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конференциялар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4716016" y="1660846"/>
            <a:ext cx="3312368" cy="3359176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k-KZ" b="1" dirty="0">
                <a:solidFill>
                  <a:srgbClr val="1306BA"/>
                </a:solidFill>
              </a:rPr>
              <a:t> </a:t>
            </a:r>
            <a:r>
              <a:rPr lang="kk-KZ" sz="2000" b="1" dirty="0">
                <a:solidFill>
                  <a:srgbClr val="1306B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Асинхронды оқыту </a:t>
            </a:r>
            <a:r>
              <a:rPr lang="kk-KZ" sz="2000" b="1" dirty="0" smtClean="0">
                <a:solidFill>
                  <a:srgbClr val="1306B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kk-KZ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</a:t>
            </a:r>
            <a:r>
              <a:rPr lang="kk-KZ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ажетті </a:t>
            </a:r>
            <a:r>
              <a:rPr lang="kk-KZ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ақпараттар белгілі бір құжатта жүктеледі; видео, оқулық,т.б. Әркім өзіне  тиісті уақытта ақпаратпен өз бетінше жұмыс </a:t>
            </a:r>
            <a:r>
              <a:rPr lang="kk-KZ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жасайды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3166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77543840"/>
              </p:ext>
            </p:extLst>
          </p:nvPr>
        </p:nvGraphicFramePr>
        <p:xfrm>
          <a:off x="0" y="483518"/>
          <a:ext cx="9144000" cy="533666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047408"/>
                <a:gridCol w="3048296"/>
                <a:gridCol w="3048296"/>
              </a:tblGrid>
              <a:tr h="19059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24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1.Сабақ тақырыбы мен түрлерін анықтау</a:t>
                      </a:r>
                      <a:endParaRPr lang="ru-RU" sz="24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kk-KZ" sz="14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168" marR="61168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1600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r>
                        <a:rPr lang="kk-KZ" sz="1600" dirty="0" smtClean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Оқушыларға  </a:t>
                      </a:r>
                      <a:r>
                        <a:rPr lang="kk-KZ" sz="1600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оқу материалдарының қолжетімділігін қамтамасыз ету/ Электрондық пошта, </a:t>
                      </a:r>
                      <a:r>
                        <a:rPr lang="ru-RU" sz="1600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WhatsApp</a:t>
                      </a:r>
                      <a:r>
                        <a:rPr lang="ru-RU" sz="1600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kk-KZ" sz="1600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және мессенджерлер мен әлеуметтік  желілердегі  топтық, жеке </a:t>
                      </a:r>
                      <a:r>
                        <a:rPr lang="kk-KZ" sz="1600" dirty="0" smtClean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чаттар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168" marR="61168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20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7.Оқушыға мұғалімнің  бейне сабағын /егер, ол бұрын жазылған болса/ кез-келген уақытта қарауға  мүмкіндік беру /офлайн режимі/</a:t>
                      </a:r>
                      <a:endParaRPr lang="ru-RU" sz="20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1168" marR="61168" marT="0" marB="0"/>
                </a:tc>
              </a:tr>
              <a:tr h="152476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2400" dirty="0">
                          <a:solidFill>
                            <a:schemeClr val="accent2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2.Сабақты  ұйымдастыру  моделін пысықтау</a:t>
                      </a:r>
                      <a:endParaRPr lang="ru-RU" sz="2400" dirty="0">
                        <a:solidFill>
                          <a:schemeClr val="accent2">
                            <a:lumMod val="60000"/>
                            <a:lumOff val="4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1168" marR="61168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1800" dirty="0">
                          <a:solidFill>
                            <a:srgbClr val="2E06C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5.Әр түрлі ақпараттық оқыту материалдарын  пайдалану </a:t>
                      </a:r>
                      <a:endParaRPr lang="ru-RU" sz="1800" dirty="0">
                        <a:solidFill>
                          <a:srgbClr val="2E06C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1800" dirty="0">
                          <a:solidFill>
                            <a:srgbClr val="2E06C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/мәтіндік презентация, графикалық, медиа суреттер, кестелер, т.б./ </a:t>
                      </a:r>
                      <a:endParaRPr lang="ru-RU" sz="1800" dirty="0">
                        <a:solidFill>
                          <a:srgbClr val="2E06C2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1168" marR="61168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160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r>
                        <a:rPr lang="kk-KZ" sz="16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Оқушылардың </a:t>
                      </a:r>
                      <a:r>
                        <a:rPr lang="kk-KZ" sz="160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жеке мүмкіндіктерін ескеру, оқу материалының сілтемелерін көрсету, өздігінен оқу және орындау үшін үй тапсырмасын беру</a:t>
                      </a:r>
                      <a:endParaRPr lang="ru-RU" sz="160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1168" marR="61168" marT="0" marB="0"/>
                </a:tc>
              </a:tr>
              <a:tr h="19059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2400" dirty="0">
                          <a:solidFill>
                            <a:srgbClr val="92D05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 Оқу құралдарының тізбесін анықтау</a:t>
                      </a:r>
                      <a:endParaRPr lang="ru-RU" sz="2400" dirty="0">
                        <a:solidFill>
                          <a:srgbClr val="92D050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1168" marR="61168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1800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6.Сабақты ұйымдастырудың әр түрлі әдістерін </a:t>
                      </a:r>
                      <a:r>
                        <a:rPr lang="kk-KZ" sz="1800" dirty="0" smtClean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қолдану /ішінара </a:t>
                      </a:r>
                      <a:r>
                        <a:rPr lang="kk-KZ" sz="1800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іздеу, материалдың проблемалық тұсын іздестірудің эвристикалық әдісі, зерттеу,т.б/</a:t>
                      </a:r>
                      <a:endParaRPr lang="ru-RU" sz="1800" dirty="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1168" marR="61168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9.Кері байланысты ұйымдастыру: Оқушы жұмыстарын қабылдау, талдау жүргізу, пікір жазу, ұсыныстар беру, нәтижелерімен таныстыру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1168" marR="61168" marT="0" marB="0"/>
                </a:tc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482819" y="0"/>
            <a:ext cx="784887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k-KZ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Қашықтықтан </a:t>
            </a:r>
            <a:r>
              <a:rPr lang="kk-KZ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сабақ өткізу алгоритмі</a:t>
            </a:r>
            <a:endParaRPr lang="ru-RU" sz="2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3939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Рисунок 16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645" y="1039733"/>
            <a:ext cx="3456384" cy="941865"/>
          </a:xfrm>
          <a:prstGeom prst="rect">
            <a:avLst/>
          </a:prstGeom>
        </p:spPr>
      </p:pic>
      <p:sp>
        <p:nvSpPr>
          <p:cNvPr id="6" name="Заголовок 5">
            <a:extLst>
              <a:ext uri="{FF2B5EF4-FFF2-40B4-BE49-F238E27FC236}">
                <a16:creationId xmlns="" xmlns:a16="http://schemas.microsoft.com/office/drawing/2014/main" id="{F7162F71-A8B6-4FBA-A425-157B6219E23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9512" y="411938"/>
            <a:ext cx="7560840" cy="1569660"/>
          </a:xfrm>
        </p:spPr>
        <p:txBody>
          <a:bodyPr/>
          <a:lstStyle/>
          <a:p>
            <a:r>
              <a:rPr lang="kk-KZ" sz="32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kk-KZ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kk-KZ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kk-KZ" sz="32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kk-KZ" sz="32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kk-KZ" sz="3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3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51520" y="123478"/>
            <a:ext cx="849694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k-KZ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Қашықтықтан оқытуда  </a:t>
            </a:r>
            <a:r>
              <a:rPr lang="kk-KZ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табысты сабақ жоспарының 3 құрамдас бөлігі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1716951664"/>
              </p:ext>
            </p:extLst>
          </p:nvPr>
        </p:nvGraphicFramePr>
        <p:xfrm>
          <a:off x="251520" y="539750"/>
          <a:ext cx="8424936" cy="44802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717719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5" name="Text Box 12"/>
          <p:cNvSpPr txBox="1">
            <a:spLocks noChangeArrowheads="1"/>
          </p:cNvSpPr>
          <p:nvPr/>
        </p:nvSpPr>
        <p:spPr bwMode="auto">
          <a:xfrm>
            <a:off x="686658" y="2931790"/>
            <a:ext cx="7992888" cy="1080120"/>
          </a:xfrm>
          <a:prstGeom prst="rect">
            <a:avLst/>
          </a:prstGeom>
          <a:solidFill>
            <a:srgbClr val="FFFFFF"/>
          </a:solidFill>
          <a:ln w="9525">
            <a:solidFill>
              <a:srgbClr val="993366"/>
            </a:solidFill>
            <a:miter lim="800000"/>
            <a:headEnd/>
            <a:tailEnd/>
          </a:ln>
        </p:spPr>
        <p:txBody>
          <a:bodyPr/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kk-KZ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Ақпараттандыру блогы:  </a:t>
            </a:r>
            <a:r>
              <a:rPr lang="kk-KZ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ОМ сай оқушылардың білімін толықтыратындай, қызықтыратындай  ресурстар ұсыну;</a:t>
            </a:r>
            <a:r>
              <a:rPr lang="kk-KZ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/</a:t>
            </a:r>
            <a:r>
              <a:rPr lang="kk-KZ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Оқушылардың өз беттерінше  қалыптастырушы бағалау тапсырмаларын </a:t>
            </a:r>
            <a:r>
              <a:rPr lang="kk-K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орындауы/</a:t>
            </a:r>
            <a:endParaRPr lang="kk-KZ" alt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 Box 12"/>
          <p:cNvSpPr txBox="1">
            <a:spLocks noChangeArrowheads="1"/>
          </p:cNvSpPr>
          <p:nvPr/>
        </p:nvSpPr>
        <p:spPr bwMode="auto">
          <a:xfrm>
            <a:off x="683567" y="4095212"/>
            <a:ext cx="3744417" cy="828888"/>
          </a:xfrm>
          <a:prstGeom prst="rect">
            <a:avLst/>
          </a:prstGeom>
          <a:solidFill>
            <a:srgbClr val="FFFFFF"/>
          </a:solidFill>
          <a:ln w="9525">
            <a:solidFill>
              <a:srgbClr val="993366"/>
            </a:solidFill>
            <a:miter lim="800000"/>
            <a:headEnd/>
            <a:tailEnd/>
          </a:ln>
        </p:spPr>
        <p:txBody>
          <a:bodyPr/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lvl="0"/>
            <a:r>
              <a:rPr lang="kk-KZ" sz="14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Комуникативтік блок:  </a:t>
            </a:r>
            <a:r>
              <a:rPr lang="kk-KZ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Оқыту үдерісіне қатысушылардың арасында өзара жағымды қатынас орнату   </a:t>
            </a:r>
            <a:r>
              <a:rPr lang="kk-KZ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/Кері байланыс/ 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 Box 12"/>
          <p:cNvSpPr txBox="1">
            <a:spLocks noChangeArrowheads="1"/>
          </p:cNvSpPr>
          <p:nvPr/>
        </p:nvSpPr>
        <p:spPr bwMode="auto">
          <a:xfrm>
            <a:off x="4788024" y="4084380"/>
            <a:ext cx="3888432" cy="839720"/>
          </a:xfrm>
          <a:prstGeom prst="rect">
            <a:avLst/>
          </a:prstGeom>
          <a:solidFill>
            <a:srgbClr val="FFFFFF"/>
          </a:solidFill>
          <a:ln w="9525">
            <a:solidFill>
              <a:srgbClr val="993366"/>
            </a:solidFill>
            <a:miter lim="800000"/>
            <a:headEnd/>
            <a:tailEnd/>
          </a:ln>
        </p:spPr>
        <p:txBody>
          <a:bodyPr/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lvl="0"/>
            <a:r>
              <a:rPr lang="kk-KZ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Бақылау немесе бағалау блогы: </a:t>
            </a:r>
            <a:r>
              <a:rPr lang="kk-KZ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Білімді меңгеру деңгейін анықтау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 Box 12"/>
          <p:cNvSpPr txBox="1">
            <a:spLocks noChangeArrowheads="1"/>
          </p:cNvSpPr>
          <p:nvPr/>
        </p:nvSpPr>
        <p:spPr bwMode="auto">
          <a:xfrm>
            <a:off x="683568" y="1851670"/>
            <a:ext cx="7995978" cy="936104"/>
          </a:xfrm>
          <a:prstGeom prst="rect">
            <a:avLst/>
          </a:prstGeom>
          <a:solidFill>
            <a:srgbClr val="FFFFFF"/>
          </a:solidFill>
          <a:ln w="9525">
            <a:solidFill>
              <a:srgbClr val="993366"/>
            </a:solidFill>
            <a:miter lim="800000"/>
            <a:headEnd/>
            <a:tailEnd/>
          </a:ln>
        </p:spPr>
        <p:txBody>
          <a:bodyPr/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lvl="0"/>
            <a:r>
              <a:rPr lang="kk-KZ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Нұсқау беру блогы:</a:t>
            </a:r>
            <a:r>
              <a:rPr lang="kk-KZ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Тапсырманың орындалу сапасы мен табыстылығын қамту / ОМ сай жаңа білімді білу, түсіну. Бұл тұста қандай әдіс-тәсілдерді  қолданған тиімді, нәтижелі болатындығын ескеру керек /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 Box 12"/>
          <p:cNvSpPr txBox="1">
            <a:spLocks noChangeArrowheads="1"/>
          </p:cNvSpPr>
          <p:nvPr/>
        </p:nvSpPr>
        <p:spPr bwMode="auto">
          <a:xfrm>
            <a:off x="683568" y="627534"/>
            <a:ext cx="7992888" cy="1080120"/>
          </a:xfrm>
          <a:prstGeom prst="rect">
            <a:avLst/>
          </a:prstGeom>
          <a:solidFill>
            <a:srgbClr val="FFFFFF"/>
          </a:solidFill>
          <a:ln w="9525">
            <a:solidFill>
              <a:srgbClr val="993366"/>
            </a:solidFill>
            <a:miter lim="800000"/>
            <a:headEnd/>
            <a:tailEnd/>
          </a:ln>
        </p:spPr>
        <p:txBody>
          <a:bodyPr/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lvl="0"/>
            <a:r>
              <a:rPr lang="kk-KZ" sz="16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Ынталандыру блогы :  </a:t>
            </a:r>
            <a:r>
              <a:rPr lang="kk-KZ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ОМ сай оқушының өз бетінше білім алуын, практикалық тапсырмаларды орындауын қамтамасыз ету;  / Оқу мақсатына талдау жасау, жасыратыны жоқ, кейбір мақсаттарға қол жеткізу қиындық тудырмаса, керісінше кейбір мақсаттар қиындау болады. Соны зерделеу керек</a:t>
            </a:r>
            <a:r>
              <a:rPr lang="kk-KZ" sz="2000" dirty="0"/>
              <a:t>/</a:t>
            </a:r>
            <a:endParaRPr lang="ru-RU" sz="2000" dirty="0"/>
          </a:p>
        </p:txBody>
      </p:sp>
      <p:sp>
        <p:nvSpPr>
          <p:cNvPr id="10" name="Text Box 12"/>
          <p:cNvSpPr txBox="1">
            <a:spLocks noChangeArrowheads="1"/>
          </p:cNvSpPr>
          <p:nvPr/>
        </p:nvSpPr>
        <p:spPr bwMode="auto">
          <a:xfrm>
            <a:off x="827584" y="44842"/>
            <a:ext cx="7560839" cy="438676"/>
          </a:xfrm>
          <a:prstGeom prst="rect">
            <a:avLst/>
          </a:prstGeom>
          <a:solidFill>
            <a:srgbClr val="FFFFFF"/>
          </a:solidFill>
          <a:ln w="9525">
            <a:solidFill>
              <a:srgbClr val="993366"/>
            </a:solidFill>
            <a:miter lim="800000"/>
            <a:headEnd/>
            <a:tailEnd/>
          </a:ln>
        </p:spPr>
        <p:txBody>
          <a:bodyPr/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kk-KZ" b="1" dirty="0" smtClean="0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Қашықтықтан оқытуды тиімді ұйымдастырудың  5 блогы</a:t>
            </a:r>
            <a:endParaRPr lang="ru-RU" dirty="0">
              <a:solidFill>
                <a:schemeClr val="accent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5877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" name="Rectangle 1"/>
          <p:cNvSpPr>
            <a:spLocks noChangeArrowheads="1"/>
          </p:cNvSpPr>
          <p:nvPr/>
        </p:nvSpPr>
        <p:spPr bwMode="auto">
          <a:xfrm>
            <a:off x="611560" y="1756608"/>
            <a:ext cx="7992888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k-KZ" sz="4400" b="1" i="0" u="none" strike="noStrike" cap="none" normalizeH="0" baseline="0" dirty="0" smtClean="0">
              <a:ln>
                <a:noFill/>
              </a:ln>
              <a:solidFill>
                <a:srgbClr val="1306BA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3" name="Text Box 18"/>
          <p:cNvSpPr txBox="1">
            <a:spLocks noChangeArrowheads="1"/>
          </p:cNvSpPr>
          <p:nvPr/>
        </p:nvSpPr>
        <p:spPr bwMode="auto">
          <a:xfrm>
            <a:off x="3635896" y="1995686"/>
            <a:ext cx="2561208" cy="1080120"/>
          </a:xfrm>
          <a:prstGeom prst="rect">
            <a:avLst/>
          </a:prstGeom>
          <a:solidFill>
            <a:srgbClr val="66FF99"/>
          </a:solidFill>
          <a:ln>
            <a:noFill/>
          </a:ln>
          <a:extLs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/>
            <a:r>
              <a:rPr lang="kk-KZ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Жоғарыда </a:t>
            </a:r>
            <a:r>
              <a:rPr lang="kk-KZ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айтылған жайттарды нақтылап, жинақтайық.</a:t>
            </a:r>
            <a:endParaRPr lang="ru-RU" altLang="ru-RU" sz="20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 Box 18"/>
          <p:cNvSpPr txBox="1">
            <a:spLocks noChangeArrowheads="1"/>
          </p:cNvSpPr>
          <p:nvPr/>
        </p:nvSpPr>
        <p:spPr bwMode="auto">
          <a:xfrm>
            <a:off x="2987824" y="123478"/>
            <a:ext cx="4104456" cy="1512168"/>
          </a:xfrm>
          <a:prstGeom prst="rect">
            <a:avLst/>
          </a:prstGeom>
          <a:solidFill>
            <a:srgbClr val="66FF99"/>
          </a:solidFill>
          <a:ln>
            <a:noFill/>
          </a:ln>
          <a:extLs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/>
            <a:r>
              <a:rPr lang="kk-K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Сабақтың </a:t>
            </a:r>
            <a:r>
              <a:rPr lang="kk-KZ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негізгі бөлімінде сабақты түсіндіру үшін форматтар-слайд, таныстырылым, қысқа бейнероликтер, кестелерді, платформаларды  </a:t>
            </a:r>
            <a:r>
              <a:rPr lang="kk-K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қолдану</a:t>
            </a:r>
            <a:r>
              <a:rPr lang="kk-KZ" dirty="0" smtClean="0"/>
              <a:t> </a:t>
            </a:r>
            <a:endParaRPr lang="ru-RU" dirty="0"/>
          </a:p>
        </p:txBody>
      </p:sp>
      <p:sp>
        <p:nvSpPr>
          <p:cNvPr id="5" name="Text Box 18"/>
          <p:cNvSpPr txBox="1">
            <a:spLocks noChangeArrowheads="1"/>
          </p:cNvSpPr>
          <p:nvPr/>
        </p:nvSpPr>
        <p:spPr bwMode="auto">
          <a:xfrm>
            <a:off x="2987824" y="3397451"/>
            <a:ext cx="3960440" cy="1746049"/>
          </a:xfrm>
          <a:prstGeom prst="rect">
            <a:avLst/>
          </a:prstGeom>
          <a:solidFill>
            <a:srgbClr val="66FF99"/>
          </a:solidFill>
          <a:ln>
            <a:noFill/>
          </a:ln>
          <a:extLs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/>
            <a:r>
              <a:rPr lang="kk-KZ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4.Тапсырмаларды </a:t>
            </a:r>
            <a:r>
              <a:rPr lang="kk-KZ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орындау оқушы жас ерекшелігі, қабілеті және уақытқа шақталуы, саралау тапсырмаларына ерекше мән </a:t>
            </a:r>
            <a:r>
              <a:rPr lang="kk-KZ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беру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 Box 18"/>
          <p:cNvSpPr txBox="1">
            <a:spLocks noChangeArrowheads="1"/>
          </p:cNvSpPr>
          <p:nvPr/>
        </p:nvSpPr>
        <p:spPr bwMode="auto">
          <a:xfrm>
            <a:off x="179512" y="1635646"/>
            <a:ext cx="2808312" cy="1800200"/>
          </a:xfrm>
          <a:prstGeom prst="rect">
            <a:avLst/>
          </a:prstGeom>
          <a:solidFill>
            <a:srgbClr val="66FF99"/>
          </a:solidFill>
          <a:ln>
            <a:noFill/>
          </a:ln>
          <a:extLs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/>
            <a:r>
              <a:rPr lang="kk-KZ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Оқу </a:t>
            </a:r>
            <a:r>
              <a:rPr lang="kk-KZ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уақыты  </a:t>
            </a:r>
            <a:r>
              <a:rPr lang="kk-KZ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және сабақ кестесі мектеп белгілеген кестеге сай </a:t>
            </a:r>
            <a:r>
              <a:rPr lang="kk-KZ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белгілі</a:t>
            </a:r>
            <a:endParaRPr lang="ru-RU" altLang="ru-RU" sz="22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 Box 18"/>
          <p:cNvSpPr txBox="1">
            <a:spLocks noChangeArrowheads="1"/>
          </p:cNvSpPr>
          <p:nvPr/>
        </p:nvSpPr>
        <p:spPr bwMode="auto">
          <a:xfrm>
            <a:off x="6732240" y="1635646"/>
            <a:ext cx="2376264" cy="1872208"/>
          </a:xfrm>
          <a:prstGeom prst="rect">
            <a:avLst/>
          </a:prstGeom>
          <a:solidFill>
            <a:srgbClr val="66FF99"/>
          </a:solidFill>
          <a:ln>
            <a:noFill/>
          </a:ln>
          <a:extLs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/>
            <a:r>
              <a:rPr lang="kk-KZ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Сабақ </a:t>
            </a:r>
            <a:r>
              <a:rPr lang="kk-KZ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жоспарының шаблондарын сақтай отырып, жоспарды қысқа, нақ </a:t>
            </a:r>
            <a:r>
              <a:rPr lang="kk-KZ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жасау</a:t>
            </a:r>
            <a:endParaRPr lang="ru-RU" altLang="ru-RU" sz="20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AutoShape 13"/>
          <p:cNvSpPr>
            <a:spLocks noChangeArrowheads="1"/>
          </p:cNvSpPr>
          <p:nvPr/>
        </p:nvSpPr>
        <p:spPr bwMode="auto">
          <a:xfrm rot="10800000" flipV="1">
            <a:off x="4679913" y="1603647"/>
            <a:ext cx="576262" cy="426398"/>
          </a:xfrm>
          <a:prstGeom prst="upArrow">
            <a:avLst>
              <a:gd name="adj1" fmla="val 39944"/>
              <a:gd name="adj2" fmla="val 55958"/>
            </a:avLst>
          </a:prstGeom>
          <a:solidFill>
            <a:srgbClr val="FF0066"/>
          </a:solidFill>
          <a:ln w="38100">
            <a:solidFill>
              <a:schemeClr val="bg1"/>
            </a:solidFill>
            <a:miter lim="800000"/>
            <a:headEnd/>
            <a:tailEnd/>
          </a:ln>
        </p:spPr>
        <p:txBody>
          <a:bodyPr rot="10800000" vert="eaVert" wrap="none" anchor="ctr"/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9" name="AutoShape 13"/>
          <p:cNvSpPr>
            <a:spLocks noChangeArrowheads="1"/>
          </p:cNvSpPr>
          <p:nvPr/>
        </p:nvSpPr>
        <p:spPr bwMode="auto">
          <a:xfrm rot="21439385" flipV="1">
            <a:off x="4752817" y="3036661"/>
            <a:ext cx="576262" cy="398910"/>
          </a:xfrm>
          <a:prstGeom prst="upArrow">
            <a:avLst>
              <a:gd name="adj1" fmla="val 39944"/>
              <a:gd name="adj2" fmla="val 55958"/>
            </a:avLst>
          </a:prstGeom>
          <a:solidFill>
            <a:srgbClr val="FF0066"/>
          </a:solidFill>
          <a:ln w="38100">
            <a:solidFill>
              <a:schemeClr val="bg1"/>
            </a:solidFill>
            <a:miter lim="800000"/>
            <a:headEnd/>
            <a:tailEnd/>
          </a:ln>
        </p:spPr>
        <p:txBody>
          <a:bodyPr rot="10800000" vert="eaVert" wrap="none" anchor="ctr"/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10" name="AutoShape 13"/>
          <p:cNvSpPr>
            <a:spLocks noChangeArrowheads="1"/>
          </p:cNvSpPr>
          <p:nvPr/>
        </p:nvSpPr>
        <p:spPr bwMode="auto">
          <a:xfrm rot="5400000" flipV="1">
            <a:off x="3131741" y="2205224"/>
            <a:ext cx="576262" cy="432048"/>
          </a:xfrm>
          <a:prstGeom prst="upArrow">
            <a:avLst>
              <a:gd name="adj1" fmla="val 39944"/>
              <a:gd name="adj2" fmla="val 55958"/>
            </a:avLst>
          </a:prstGeom>
          <a:solidFill>
            <a:srgbClr val="FF0066"/>
          </a:solidFill>
          <a:ln w="38100">
            <a:solidFill>
              <a:schemeClr val="bg1"/>
            </a:solidFill>
            <a:miter lim="800000"/>
            <a:headEnd/>
            <a:tailEnd/>
          </a:ln>
        </p:spPr>
        <p:txBody>
          <a:bodyPr rot="10800000" vert="eaVert" wrap="none" anchor="ctr"/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11" name="AutoShape 13"/>
          <p:cNvSpPr>
            <a:spLocks noChangeArrowheads="1"/>
          </p:cNvSpPr>
          <p:nvPr/>
        </p:nvSpPr>
        <p:spPr bwMode="auto">
          <a:xfrm rot="16200000" flipV="1">
            <a:off x="6143944" y="2307234"/>
            <a:ext cx="576262" cy="437628"/>
          </a:xfrm>
          <a:prstGeom prst="upArrow">
            <a:avLst>
              <a:gd name="adj1" fmla="val 39944"/>
              <a:gd name="adj2" fmla="val 55958"/>
            </a:avLst>
          </a:prstGeom>
          <a:solidFill>
            <a:srgbClr val="FF0066"/>
          </a:solidFill>
          <a:ln w="38100">
            <a:solidFill>
              <a:schemeClr val="bg1"/>
            </a:solidFill>
            <a:miter lim="800000"/>
            <a:headEnd/>
            <a:tailEnd/>
          </a:ln>
        </p:spPr>
        <p:txBody>
          <a:bodyPr rot="10800000" vert="eaVert" wrap="none" anchor="ctr"/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eaLnBrk="1" hangingPunct="1"/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870960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15"/>
          <p:cNvSpPr>
            <a:spLocks noChangeArrowheads="1"/>
          </p:cNvSpPr>
          <p:nvPr/>
        </p:nvSpPr>
        <p:spPr bwMode="auto">
          <a:xfrm>
            <a:off x="107504" y="321469"/>
            <a:ext cx="2464247" cy="4122489"/>
          </a:xfrm>
          <a:prstGeom prst="ellipse">
            <a:avLst/>
          </a:prstGeom>
          <a:solidFill>
            <a:srgbClr val="CCFFFF"/>
          </a:solidFill>
          <a:ln w="12700">
            <a:solidFill>
              <a:srgbClr val="000080"/>
            </a:solidFill>
            <a:round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/>
            <a:endParaRPr lang="kk-KZ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kk-KZ" sz="2800" dirty="0" smtClean="0">
                <a:solidFill>
                  <a:srgbClr val="1306B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Тиімді тапсырма </a:t>
            </a:r>
            <a:r>
              <a:rPr lang="kk-KZ" sz="2800" dirty="0">
                <a:solidFill>
                  <a:srgbClr val="1306B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түрлері</a:t>
            </a:r>
            <a:r>
              <a:rPr lang="kk-KZ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 Box 12"/>
          <p:cNvSpPr txBox="1">
            <a:spLocks noChangeArrowheads="1"/>
          </p:cNvSpPr>
          <p:nvPr/>
        </p:nvSpPr>
        <p:spPr bwMode="auto">
          <a:xfrm>
            <a:off x="3491880" y="123478"/>
            <a:ext cx="5400599" cy="1152127"/>
          </a:xfrm>
          <a:prstGeom prst="rect">
            <a:avLst/>
          </a:prstGeom>
          <a:solidFill>
            <a:srgbClr val="FFFFFF"/>
          </a:solidFill>
          <a:ln w="9525">
            <a:solidFill>
              <a:srgbClr val="993366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/>
            <a:r>
              <a:rPr lang="kk-KZ" dirty="0">
                <a:solidFill>
                  <a:srgbClr val="1306B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1/ Жаттығулар. Толық көшірмей-ақ, оқу, сабақ  мақсаттарына қол жеткізетін жекелеген сөйлемдерді слайдқа бөліп жазып, сол сөйлемді ғана талдату, </a:t>
            </a:r>
            <a:r>
              <a:rPr lang="kk-KZ" dirty="0" smtClean="0">
                <a:solidFill>
                  <a:srgbClr val="1306B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орындату</a:t>
            </a:r>
            <a:endParaRPr lang="ru-RU" dirty="0">
              <a:solidFill>
                <a:srgbClr val="1306BA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 Box 12"/>
          <p:cNvSpPr txBox="1">
            <a:spLocks noChangeArrowheads="1"/>
          </p:cNvSpPr>
          <p:nvPr/>
        </p:nvSpPr>
        <p:spPr bwMode="auto">
          <a:xfrm>
            <a:off x="3597311" y="1419622"/>
            <a:ext cx="5295168" cy="830660"/>
          </a:xfrm>
          <a:prstGeom prst="rect">
            <a:avLst/>
          </a:prstGeom>
          <a:solidFill>
            <a:srgbClr val="FFFFFF"/>
          </a:solidFill>
          <a:ln w="9525">
            <a:solidFill>
              <a:srgbClr val="993366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kk-KZ" dirty="0" smtClean="0">
                <a:solidFill>
                  <a:srgbClr val="1306B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kk-KZ" dirty="0">
                <a:solidFill>
                  <a:srgbClr val="1306B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 Кейстер:Дайын жауабы ұсынылған немесе проблемалық жағдаяттарға байланысты </a:t>
            </a:r>
            <a:r>
              <a:rPr lang="kk-KZ" dirty="0" smtClean="0">
                <a:solidFill>
                  <a:srgbClr val="1306B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тапсырмалар</a:t>
            </a:r>
            <a:endParaRPr lang="ru-RU" dirty="0">
              <a:solidFill>
                <a:srgbClr val="1306BA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/>
            <a:endParaRPr lang="kk-KZ" altLang="ru-RU" b="1" dirty="0">
              <a:solidFill>
                <a:srgbClr val="1306BA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 Box 12"/>
          <p:cNvSpPr txBox="1">
            <a:spLocks noChangeArrowheads="1"/>
          </p:cNvSpPr>
          <p:nvPr/>
        </p:nvSpPr>
        <p:spPr bwMode="auto">
          <a:xfrm>
            <a:off x="3571876" y="2508646"/>
            <a:ext cx="5320602" cy="671794"/>
          </a:xfrm>
          <a:prstGeom prst="rect">
            <a:avLst/>
          </a:prstGeom>
          <a:solidFill>
            <a:srgbClr val="FFFFFF"/>
          </a:solidFill>
          <a:ln w="9525">
            <a:solidFill>
              <a:srgbClr val="993366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/>
            <a:r>
              <a:rPr lang="kk-KZ" sz="2000" dirty="0">
                <a:solidFill>
                  <a:srgbClr val="1306B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3/Тестілер: ашық және жабық жауапты </a:t>
            </a:r>
            <a:r>
              <a:rPr lang="kk-KZ" sz="2000" dirty="0" smtClean="0">
                <a:solidFill>
                  <a:srgbClr val="1306B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түрлері</a:t>
            </a:r>
            <a:endParaRPr lang="ru-RU" sz="2000" dirty="0">
              <a:solidFill>
                <a:srgbClr val="1306BA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 Box 12"/>
          <p:cNvSpPr txBox="1">
            <a:spLocks noChangeArrowheads="1"/>
          </p:cNvSpPr>
          <p:nvPr/>
        </p:nvSpPr>
        <p:spPr bwMode="auto">
          <a:xfrm>
            <a:off x="3607453" y="3367963"/>
            <a:ext cx="5392612" cy="704850"/>
          </a:xfrm>
          <a:prstGeom prst="rect">
            <a:avLst/>
          </a:prstGeom>
          <a:solidFill>
            <a:srgbClr val="FFFFFF"/>
          </a:solidFill>
          <a:ln w="9525">
            <a:solidFill>
              <a:srgbClr val="993366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/>
            <a:r>
              <a:rPr lang="kk-KZ" sz="2000" dirty="0">
                <a:solidFill>
                  <a:srgbClr val="1306B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4/Жобалар ұсыну: Бір тақырыпты, шығарманы аяқтаған соң </a:t>
            </a:r>
            <a:r>
              <a:rPr lang="kk-KZ" sz="2000" dirty="0" smtClean="0">
                <a:solidFill>
                  <a:srgbClr val="1306B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беру</a:t>
            </a:r>
            <a:endParaRPr lang="ru-RU" sz="2000" dirty="0">
              <a:solidFill>
                <a:srgbClr val="1306BA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Line 6"/>
          <p:cNvSpPr>
            <a:spLocks noChangeShapeType="1"/>
          </p:cNvSpPr>
          <p:nvPr/>
        </p:nvSpPr>
        <p:spPr bwMode="auto">
          <a:xfrm flipV="1">
            <a:off x="2305392" y="669550"/>
            <a:ext cx="928687" cy="428625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4" name="Line 6"/>
          <p:cNvSpPr>
            <a:spLocks noChangeShapeType="1"/>
          </p:cNvSpPr>
          <p:nvPr/>
        </p:nvSpPr>
        <p:spPr bwMode="auto">
          <a:xfrm flipV="1">
            <a:off x="2528694" y="1613626"/>
            <a:ext cx="1043182" cy="107156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5" name="Line 6"/>
          <p:cNvSpPr>
            <a:spLocks noChangeShapeType="1"/>
          </p:cNvSpPr>
          <p:nvPr/>
        </p:nvSpPr>
        <p:spPr bwMode="auto">
          <a:xfrm>
            <a:off x="2571751" y="2391966"/>
            <a:ext cx="1000125" cy="233363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6" name="Line 6"/>
          <p:cNvSpPr>
            <a:spLocks noChangeShapeType="1"/>
          </p:cNvSpPr>
          <p:nvPr/>
        </p:nvSpPr>
        <p:spPr bwMode="auto">
          <a:xfrm>
            <a:off x="2500313" y="3180440"/>
            <a:ext cx="1071563" cy="375047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8" name="Text Box 12"/>
          <p:cNvSpPr txBox="1">
            <a:spLocks noChangeArrowheads="1"/>
          </p:cNvSpPr>
          <p:nvPr/>
        </p:nvSpPr>
        <p:spPr bwMode="auto">
          <a:xfrm>
            <a:off x="3571876" y="4227934"/>
            <a:ext cx="5392611" cy="720080"/>
          </a:xfrm>
          <a:prstGeom prst="rect">
            <a:avLst/>
          </a:prstGeom>
          <a:solidFill>
            <a:srgbClr val="FFFFFF"/>
          </a:solidFill>
          <a:ln w="9525">
            <a:solidFill>
              <a:srgbClr val="993366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kk-KZ" sz="2800" dirty="0">
                <a:solidFill>
                  <a:srgbClr val="1306B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5/ Берілген деректерді толықтыру</a:t>
            </a:r>
            <a:endParaRPr lang="kk-KZ" altLang="ru-RU" sz="2800" b="1" dirty="0">
              <a:solidFill>
                <a:srgbClr val="1306BA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" name="Line 6"/>
          <p:cNvSpPr>
            <a:spLocks noChangeShapeType="1"/>
          </p:cNvSpPr>
          <p:nvPr/>
        </p:nvSpPr>
        <p:spPr bwMode="auto">
          <a:xfrm>
            <a:off x="2244081" y="3828730"/>
            <a:ext cx="1175791" cy="615228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32628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15"/>
          <p:cNvSpPr>
            <a:spLocks noChangeArrowheads="1"/>
          </p:cNvSpPr>
          <p:nvPr/>
        </p:nvSpPr>
        <p:spPr bwMode="auto">
          <a:xfrm>
            <a:off x="150561" y="321469"/>
            <a:ext cx="2421190" cy="4122489"/>
          </a:xfrm>
          <a:prstGeom prst="ellipse">
            <a:avLst/>
          </a:prstGeom>
          <a:solidFill>
            <a:srgbClr val="CCFFFF"/>
          </a:solidFill>
          <a:ln w="12700">
            <a:solidFill>
              <a:srgbClr val="000080"/>
            </a:solidFill>
            <a:round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/>
            <a:r>
              <a:rPr lang="kk-KZ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Қашықтан оқытудағы сабақ жоспарлау</a:t>
            </a:r>
          </a:p>
          <a:p>
            <a:pPr algn="ctr"/>
            <a:r>
              <a:rPr lang="kk-KZ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дың 5 кескіндемесі</a:t>
            </a:r>
            <a:r>
              <a:rPr lang="kk-KZ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 Box 12"/>
          <p:cNvSpPr txBox="1">
            <a:spLocks noChangeArrowheads="1"/>
          </p:cNvSpPr>
          <p:nvPr/>
        </p:nvSpPr>
        <p:spPr bwMode="auto">
          <a:xfrm>
            <a:off x="3491880" y="267493"/>
            <a:ext cx="5400599" cy="792089"/>
          </a:xfrm>
          <a:prstGeom prst="rect">
            <a:avLst/>
          </a:prstGeom>
          <a:solidFill>
            <a:srgbClr val="FFFFFF"/>
          </a:solidFill>
          <a:ln w="9525">
            <a:solidFill>
              <a:srgbClr val="993366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/>
            <a:r>
              <a:rPr lang="ru-RU" sz="2400" dirty="0" err="1">
                <a:solidFill>
                  <a:srgbClr val="1306B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Мүмкіндіктер</a:t>
            </a:r>
            <a:r>
              <a:rPr lang="ru-RU" sz="2400" dirty="0">
                <a:solidFill>
                  <a:srgbClr val="1306B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мен </a:t>
            </a:r>
            <a:r>
              <a:rPr lang="ru-RU" sz="2400" dirty="0" err="1">
                <a:solidFill>
                  <a:srgbClr val="1306B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жағдайларды</a:t>
            </a:r>
            <a:r>
              <a:rPr lang="ru-RU" sz="2400" dirty="0">
                <a:solidFill>
                  <a:srgbClr val="1306B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1306B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анықтау</a:t>
            </a:r>
            <a:endParaRPr lang="ru-RU" sz="2400" dirty="0">
              <a:solidFill>
                <a:srgbClr val="1306BA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 Box 12"/>
          <p:cNvSpPr txBox="1">
            <a:spLocks noChangeArrowheads="1"/>
          </p:cNvSpPr>
          <p:nvPr/>
        </p:nvSpPr>
        <p:spPr bwMode="auto">
          <a:xfrm>
            <a:off x="3597311" y="1235156"/>
            <a:ext cx="5295168" cy="864096"/>
          </a:xfrm>
          <a:prstGeom prst="rect">
            <a:avLst/>
          </a:prstGeom>
          <a:solidFill>
            <a:srgbClr val="FFFFFF"/>
          </a:solidFill>
          <a:ln w="9525">
            <a:solidFill>
              <a:srgbClr val="993366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ru-RU" sz="2400" dirty="0" err="1">
                <a:solidFill>
                  <a:srgbClr val="1306B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Оқу</a:t>
            </a:r>
            <a:r>
              <a:rPr lang="ru-RU" sz="2400" dirty="0">
                <a:solidFill>
                  <a:srgbClr val="1306B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1306B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мақсатына</a:t>
            </a:r>
            <a:r>
              <a:rPr lang="ru-RU" sz="2400" dirty="0">
                <a:solidFill>
                  <a:srgbClr val="1306B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1306B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сәйкес</a:t>
            </a:r>
            <a:r>
              <a:rPr lang="ru-RU" sz="2400" dirty="0">
                <a:solidFill>
                  <a:srgbClr val="1306B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1306B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сабақ</a:t>
            </a:r>
            <a:r>
              <a:rPr lang="ru-RU" sz="2400" dirty="0">
                <a:solidFill>
                  <a:srgbClr val="1306B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1306B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мақсатын</a:t>
            </a:r>
            <a:r>
              <a:rPr lang="ru-RU" sz="2400" dirty="0">
                <a:solidFill>
                  <a:srgbClr val="1306B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1306B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әзірлеу</a:t>
            </a:r>
            <a:r>
              <a:rPr lang="ru-RU" sz="2400" dirty="0">
                <a:solidFill>
                  <a:srgbClr val="1306B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kk-KZ" altLang="ru-RU" sz="2400" b="1" dirty="0">
              <a:solidFill>
                <a:srgbClr val="1306BA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 Box 12"/>
          <p:cNvSpPr txBox="1">
            <a:spLocks noChangeArrowheads="1"/>
          </p:cNvSpPr>
          <p:nvPr/>
        </p:nvSpPr>
        <p:spPr bwMode="auto">
          <a:xfrm>
            <a:off x="3597311" y="2283718"/>
            <a:ext cx="5285026" cy="896722"/>
          </a:xfrm>
          <a:prstGeom prst="rect">
            <a:avLst/>
          </a:prstGeom>
          <a:solidFill>
            <a:srgbClr val="FFFFFF"/>
          </a:solidFill>
          <a:ln w="9525">
            <a:solidFill>
              <a:srgbClr val="993366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/>
            <a:r>
              <a:rPr lang="ru-RU" sz="2400" dirty="0" err="1">
                <a:solidFill>
                  <a:srgbClr val="1306B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Оқыту</a:t>
            </a:r>
            <a:r>
              <a:rPr lang="ru-RU" sz="2400" dirty="0">
                <a:solidFill>
                  <a:srgbClr val="1306B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1306B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барысында</a:t>
            </a:r>
            <a:r>
              <a:rPr lang="ru-RU" sz="2400" dirty="0">
                <a:solidFill>
                  <a:srgbClr val="1306B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1306B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қандай</a:t>
            </a:r>
            <a:r>
              <a:rPr lang="ru-RU" sz="2400" dirty="0">
                <a:solidFill>
                  <a:srgbClr val="1306B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1306B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іс-әрекетті</a:t>
            </a:r>
            <a:r>
              <a:rPr lang="ru-RU" sz="2400" dirty="0">
                <a:solidFill>
                  <a:srgbClr val="1306B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400" dirty="0" err="1">
                <a:solidFill>
                  <a:srgbClr val="1306B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қолданған</a:t>
            </a:r>
            <a:r>
              <a:rPr lang="ru-RU" sz="2400" dirty="0">
                <a:solidFill>
                  <a:srgbClr val="1306B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1306B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тиімді</a:t>
            </a:r>
            <a:r>
              <a:rPr lang="ru-RU" sz="2400" dirty="0">
                <a:solidFill>
                  <a:srgbClr val="1306B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1306B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екендігін</a:t>
            </a:r>
            <a:r>
              <a:rPr lang="ru-RU" sz="2400" dirty="0">
                <a:solidFill>
                  <a:srgbClr val="1306B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1306B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ойластыру</a:t>
            </a:r>
            <a:endParaRPr lang="ru-RU" sz="2400" dirty="0">
              <a:solidFill>
                <a:srgbClr val="1306BA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 Box 12"/>
          <p:cNvSpPr txBox="1">
            <a:spLocks noChangeArrowheads="1"/>
          </p:cNvSpPr>
          <p:nvPr/>
        </p:nvSpPr>
        <p:spPr bwMode="auto">
          <a:xfrm>
            <a:off x="3607453" y="3291830"/>
            <a:ext cx="5392612" cy="780983"/>
          </a:xfrm>
          <a:prstGeom prst="rect">
            <a:avLst/>
          </a:prstGeom>
          <a:solidFill>
            <a:srgbClr val="FFFFFF"/>
          </a:solidFill>
          <a:ln w="9525">
            <a:solidFill>
              <a:srgbClr val="993366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/>
            <a:r>
              <a:rPr lang="ru-RU" sz="2400" dirty="0">
                <a:solidFill>
                  <a:srgbClr val="1306B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АКТ </a:t>
            </a:r>
            <a:r>
              <a:rPr lang="ru-RU" sz="2400" dirty="0" err="1">
                <a:solidFill>
                  <a:srgbClr val="1306B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құралдарының</a:t>
            </a:r>
            <a:r>
              <a:rPr lang="ru-RU" sz="2400" dirty="0">
                <a:solidFill>
                  <a:srgbClr val="1306B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1306B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тиімді</a:t>
            </a:r>
            <a:r>
              <a:rPr lang="ru-RU" sz="2400" dirty="0">
                <a:solidFill>
                  <a:srgbClr val="1306B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rgbClr val="1306B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қолжетімділігін</a:t>
            </a:r>
            <a:r>
              <a:rPr lang="ru-RU" sz="2400" dirty="0">
                <a:solidFill>
                  <a:srgbClr val="1306B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1306B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таңдау</a:t>
            </a:r>
            <a:endParaRPr lang="ru-RU" sz="2400" dirty="0">
              <a:solidFill>
                <a:srgbClr val="1306BA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Line 6"/>
          <p:cNvSpPr>
            <a:spLocks noChangeShapeType="1"/>
          </p:cNvSpPr>
          <p:nvPr/>
        </p:nvSpPr>
        <p:spPr bwMode="auto">
          <a:xfrm flipV="1">
            <a:off x="2305392" y="669550"/>
            <a:ext cx="928687" cy="428625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4" name="Line 6"/>
          <p:cNvSpPr>
            <a:spLocks noChangeShapeType="1"/>
          </p:cNvSpPr>
          <p:nvPr/>
        </p:nvSpPr>
        <p:spPr bwMode="auto">
          <a:xfrm flipV="1">
            <a:off x="2528694" y="1613626"/>
            <a:ext cx="1043182" cy="107156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5" name="Line 6"/>
          <p:cNvSpPr>
            <a:spLocks noChangeShapeType="1"/>
          </p:cNvSpPr>
          <p:nvPr/>
        </p:nvSpPr>
        <p:spPr bwMode="auto">
          <a:xfrm>
            <a:off x="2571751" y="2391966"/>
            <a:ext cx="1000125" cy="233363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6" name="Line 6"/>
          <p:cNvSpPr>
            <a:spLocks noChangeShapeType="1"/>
          </p:cNvSpPr>
          <p:nvPr/>
        </p:nvSpPr>
        <p:spPr bwMode="auto">
          <a:xfrm>
            <a:off x="2500313" y="3180440"/>
            <a:ext cx="1071563" cy="375047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8" name="Text Box 12"/>
          <p:cNvSpPr txBox="1">
            <a:spLocks noChangeArrowheads="1"/>
          </p:cNvSpPr>
          <p:nvPr/>
        </p:nvSpPr>
        <p:spPr bwMode="auto">
          <a:xfrm>
            <a:off x="3571876" y="4227934"/>
            <a:ext cx="5392611" cy="720080"/>
          </a:xfrm>
          <a:prstGeom prst="rect">
            <a:avLst/>
          </a:prstGeom>
          <a:solidFill>
            <a:srgbClr val="FFFFFF"/>
          </a:solidFill>
          <a:ln w="9525">
            <a:solidFill>
              <a:srgbClr val="993366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ru-RU" sz="2400" dirty="0" err="1">
                <a:solidFill>
                  <a:srgbClr val="1306B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Жоспарды</a:t>
            </a:r>
            <a:r>
              <a:rPr lang="ru-RU" sz="2400" dirty="0">
                <a:solidFill>
                  <a:srgbClr val="1306B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1306B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мазмұнды</a:t>
            </a:r>
            <a:r>
              <a:rPr lang="ru-RU" sz="2400" dirty="0">
                <a:solidFill>
                  <a:srgbClr val="1306B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1306B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орындау</a:t>
            </a:r>
            <a:r>
              <a:rPr lang="ru-RU" sz="2400" dirty="0">
                <a:solidFill>
                  <a:srgbClr val="1306B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kk-KZ" altLang="ru-RU" sz="2400" b="1" dirty="0">
              <a:solidFill>
                <a:srgbClr val="1306BA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" name="Line 6"/>
          <p:cNvSpPr>
            <a:spLocks noChangeShapeType="1"/>
          </p:cNvSpPr>
          <p:nvPr/>
        </p:nvSpPr>
        <p:spPr bwMode="auto">
          <a:xfrm>
            <a:off x="2244081" y="3828730"/>
            <a:ext cx="1175791" cy="615228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6768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8650" y="267494"/>
            <a:ext cx="7886700" cy="4365229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1026" name="Picture 2" descr="C:\Users\ХАН\Desktop\ваааааа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52531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1583</TotalTime>
  <Words>506</Words>
  <Application>Microsoft Office PowerPoint</Application>
  <PresentationFormat>Экран (16:9)</PresentationFormat>
  <Paragraphs>49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9</vt:i4>
      </vt:variant>
    </vt:vector>
  </HeadingPairs>
  <TitlesOfParts>
    <vt:vector size="11" baseType="lpstr">
      <vt:lpstr>1_Тема Office</vt:lpstr>
      <vt:lpstr>Тема Office</vt:lpstr>
      <vt:lpstr>Қашықтықтан оқыту кезінде сабақты тиімді жоспарлау </vt:lpstr>
      <vt:lpstr>Презентация PowerPoint</vt:lpstr>
      <vt:lpstr>Презентация PowerPoint</vt:lpstr>
      <vt:lpstr>  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MAIN</dc:creator>
  <cp:lastModifiedBy>ХАН</cp:lastModifiedBy>
  <cp:revision>289</cp:revision>
  <dcterms:created xsi:type="dcterms:W3CDTF">2017-02-28T04:35:13Z</dcterms:created>
  <dcterms:modified xsi:type="dcterms:W3CDTF">2020-08-12T12:53:25Z</dcterms:modified>
</cp:coreProperties>
</file>