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20"/>
  </p:handoutMasterIdLst>
  <p:sldIdLst>
    <p:sldId id="256" r:id="rId2"/>
    <p:sldId id="264" r:id="rId3"/>
    <p:sldId id="261" r:id="rId4"/>
    <p:sldId id="260" r:id="rId5"/>
    <p:sldId id="274" r:id="rId6"/>
    <p:sldId id="262" r:id="rId7"/>
    <p:sldId id="265" r:id="rId8"/>
    <p:sldId id="263" r:id="rId9"/>
    <p:sldId id="266" r:id="rId10"/>
    <p:sldId id="267" r:id="rId11"/>
    <p:sldId id="268" r:id="rId12"/>
    <p:sldId id="273" r:id="rId13"/>
    <p:sldId id="269" r:id="rId14"/>
    <p:sldId id="270" r:id="rId15"/>
    <p:sldId id="272" r:id="rId16"/>
    <p:sldId id="271" r:id="rId17"/>
    <p:sldId id="276" r:id="rId18"/>
    <p:sldId id="275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7000B"/>
    <a:srgbClr val="29364B"/>
    <a:srgbClr val="481419"/>
    <a:srgbClr val="006CFF"/>
    <a:srgbClr val="0041B6"/>
    <a:srgbClr val="F9D600"/>
    <a:srgbClr val="324057"/>
    <a:srgbClr val="007CCE"/>
    <a:srgbClr val="2A1255"/>
    <a:srgbClr val="A58C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21" autoAdjust="0"/>
    <p:restoredTop sz="94660"/>
  </p:normalViewPr>
  <p:slideViewPr>
    <p:cSldViewPr snapToGrid="0">
      <p:cViewPr varScale="1">
        <p:scale>
          <a:sx n="88" d="100"/>
          <a:sy n="88" d="100"/>
        </p:scale>
        <p:origin x="140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pPr/>
              <a:t>8/16/2020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845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94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467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750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137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867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246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89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63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725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8/16/2020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58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465729"/>
            <a:ext cx="7869891" cy="47112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pPr/>
              <a:t>8/16/2020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337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32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lasstime.com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0" y="961260"/>
            <a:ext cx="4983979" cy="95615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2800" b="1" spc="50" dirty="0" smtClean="0">
                <a:ln w="0"/>
                <a:solidFill>
                  <a:srgbClr val="97000B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Қашықтықтан оқыту жағдайында  </a:t>
            </a:r>
            <a:r>
              <a:rPr lang="kk-KZ" sz="2800" b="1" spc="50" dirty="0" smtClean="0">
                <a:ln w="0"/>
                <a:solidFill>
                  <a:srgbClr val="97000B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Биология сабағында  </a:t>
            </a:r>
            <a:r>
              <a:rPr lang="en-US" sz="2800" b="1" spc="50" dirty="0" err="1" smtClean="0">
                <a:ln w="0"/>
                <a:solidFill>
                  <a:srgbClr val="97000B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Classtime</a:t>
            </a:r>
            <a:r>
              <a:rPr lang="en-US" sz="2800" b="1" spc="50" dirty="0" smtClean="0">
                <a:ln w="0"/>
                <a:solidFill>
                  <a:srgbClr val="97000B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800" b="1" spc="50" dirty="0" smtClean="0">
                <a:ln w="0"/>
                <a:solidFill>
                  <a:srgbClr val="97000B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платформасын қолдану</a:t>
            </a:r>
            <a:endParaRPr lang="en-US" sz="2800" b="1" spc="50" dirty="0">
              <a:ln w="0"/>
              <a:solidFill>
                <a:srgbClr val="97000B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78581" y="706581"/>
            <a:ext cx="38654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Майрамов Бексултан Нурмуханович </a:t>
            </a:r>
          </a:p>
          <a:p>
            <a:r>
              <a:rPr lang="kk-K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Ақтау қалалық білім бөлімінің «№21жалпы білім беру орта мектебі» кмм-нің биология пәні мұғалімі. 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65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k-KZ" sz="3200" dirty="0" smtClean="0">
                <a:latin typeface="Times New Roman" pitchFamily="18" charset="0"/>
                <a:cs typeface="Times New Roman" pitchFamily="18" charset="0"/>
              </a:rPr>
              <a:t>09.02.2018  №47 (№128 бұйрық 18.03.2008)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14.2. БЖБ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үшін максималды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балды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БЖБ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өткізу нысаны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бақылау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практикалық немесе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шығармашылық жұмыс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жоба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ауызша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сұрау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эссе) мен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сабағын және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БЖБ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орындау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уақыты реттелмейді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     БЖБ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үшін максималды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балл 1-4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сыныптарда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кемінде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және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балдан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артық емес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5-11 (12)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сыныптарда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кемінде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және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балдан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артық емес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болуы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Оқыту платформалары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TEAMS</a:t>
            </a: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Google classroom</a:t>
            </a:r>
          </a:p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Classtime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Edmodo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Оқыту;</a:t>
            </a: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Ақпараттың барылқ формаларын жариялау, тарату;</a:t>
            </a: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Тапсырмалар әзірлеу;</a:t>
            </a: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Бағалау</a:t>
            </a: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Кері байланыс орнату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Classtime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sz="2800" b="1" i="1" dirty="0" smtClean="0">
                <a:latin typeface="Times New Roman" pitchFamily="18" charset="0"/>
                <a:cs typeface="Times New Roman" pitchFamily="18" charset="0"/>
              </a:rPr>
              <a:t>Техникалық ерекшеліктер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92"/>
          <p:cNvGrpSpPr>
            <a:grpSpLocks/>
          </p:cNvGrpSpPr>
          <p:nvPr/>
        </p:nvGrpSpPr>
        <p:grpSpPr bwMode="auto">
          <a:xfrm>
            <a:off x="2055482" y="1454729"/>
            <a:ext cx="5068887" cy="736041"/>
            <a:chOff x="1269" y="1296"/>
            <a:chExt cx="3193" cy="334"/>
          </a:xfrm>
        </p:grpSpPr>
        <p:sp>
          <p:nvSpPr>
            <p:cNvPr id="5" name="AutoShape 3"/>
            <p:cNvSpPr>
              <a:spLocks noChangeArrowheads="1"/>
            </p:cNvSpPr>
            <p:nvPr/>
          </p:nvSpPr>
          <p:spPr bwMode="gray">
            <a:xfrm>
              <a:off x="1422" y="1296"/>
              <a:ext cx="3040" cy="334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6" name="Text Box 4"/>
            <p:cNvSpPr txBox="1">
              <a:spLocks noChangeArrowheads="1"/>
            </p:cNvSpPr>
            <p:nvPr/>
          </p:nvSpPr>
          <p:spPr bwMode="gray">
            <a:xfrm>
              <a:off x="1525" y="1342"/>
              <a:ext cx="2633" cy="2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kk-KZ" sz="16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Мұғалімдер мен оқушылар платформамен Ғаламтор желісі арқылы жұмыс жасайды</a:t>
              </a:r>
              <a:endParaRPr lang="en-US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7" name="Group 55"/>
            <p:cNvGrpSpPr>
              <a:grpSpLocks/>
            </p:cNvGrpSpPr>
            <p:nvPr/>
          </p:nvGrpSpPr>
          <p:grpSpPr bwMode="auto">
            <a:xfrm>
              <a:off x="1269" y="1324"/>
              <a:ext cx="266" cy="298"/>
              <a:chOff x="1415" y="1276"/>
              <a:chExt cx="266" cy="298"/>
            </a:xfrm>
          </p:grpSpPr>
          <p:grpSp>
            <p:nvGrpSpPr>
              <p:cNvPr id="8" name="Group 56"/>
              <p:cNvGrpSpPr>
                <a:grpSpLocks/>
              </p:cNvGrpSpPr>
              <p:nvPr/>
            </p:nvGrpSpPr>
            <p:grpSpPr bwMode="auto">
              <a:xfrm>
                <a:off x="1415" y="1276"/>
                <a:ext cx="266" cy="298"/>
                <a:chOff x="1415" y="1276"/>
                <a:chExt cx="266" cy="298"/>
              </a:xfrm>
            </p:grpSpPr>
            <p:pic>
              <p:nvPicPr>
                <p:cNvPr id="10" name="Picture 57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11" name="Oval 58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9900"/>
                    </a:gs>
                    <a:gs pos="100000">
                      <a:srgbClr val="FF9900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2" name="Oval 59"/>
                <p:cNvSpPr>
                  <a:spLocks noChangeArrowheads="1"/>
                </p:cNvSpPr>
                <p:nvPr/>
              </p:nvSpPr>
              <p:spPr bwMode="gray">
                <a:xfrm flipH="1">
                  <a:off x="1422" y="1282"/>
                  <a:ext cx="254" cy="25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9900">
                        <a:gamma/>
                        <a:shade val="63529"/>
                        <a:invGamma/>
                      </a:srgbClr>
                    </a:gs>
                    <a:gs pos="100000">
                      <a:srgbClr val="FF9900">
                        <a:alpha val="85001"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pic>
              <p:nvPicPr>
                <p:cNvPr id="13" name="Picture 60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9" name="Text Box 61"/>
              <p:cNvSpPr txBox="1">
                <a:spLocks noChangeArrowheads="1"/>
              </p:cNvSpPr>
              <p:nvPr/>
            </p:nvSpPr>
            <p:spPr bwMode="gray">
              <a:xfrm>
                <a:off x="1441" y="129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1</a:t>
                </a:r>
              </a:p>
            </p:txBody>
          </p:sp>
        </p:grpSp>
      </p:grpSp>
      <p:grpSp>
        <p:nvGrpSpPr>
          <p:cNvPr id="14" name="Group 93"/>
          <p:cNvGrpSpPr>
            <a:grpSpLocks/>
          </p:cNvGrpSpPr>
          <p:nvPr/>
        </p:nvGrpSpPr>
        <p:grpSpPr bwMode="auto">
          <a:xfrm>
            <a:off x="2053894" y="2305585"/>
            <a:ext cx="5070475" cy="922523"/>
            <a:chOff x="1268" y="1776"/>
            <a:chExt cx="3194" cy="416"/>
          </a:xfrm>
        </p:grpSpPr>
        <p:sp>
          <p:nvSpPr>
            <p:cNvPr id="15" name="AutoShape 13"/>
            <p:cNvSpPr>
              <a:spLocks noChangeArrowheads="1"/>
            </p:cNvSpPr>
            <p:nvPr/>
          </p:nvSpPr>
          <p:spPr bwMode="gray">
            <a:xfrm>
              <a:off x="1422" y="1776"/>
              <a:ext cx="3040" cy="334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Text Box 21"/>
            <p:cNvSpPr txBox="1">
              <a:spLocks noChangeArrowheads="1"/>
            </p:cNvSpPr>
            <p:nvPr/>
          </p:nvSpPr>
          <p:spPr bwMode="gray">
            <a:xfrm>
              <a:off x="1525" y="1824"/>
              <a:ext cx="2633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kk-KZ" sz="16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Оқушылар мен мұғалімдер </a:t>
              </a:r>
              <a:r>
                <a:rPr lang="en-US" sz="16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Classtime</a:t>
              </a:r>
              <a:r>
                <a:rPr lang="kk-KZ" sz="16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-ді түрлі гаджетппен пайдалана алады</a:t>
              </a:r>
              <a:endParaRPr lang="en-US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7" name="Group 62"/>
            <p:cNvGrpSpPr>
              <a:grpSpLocks/>
            </p:cNvGrpSpPr>
            <p:nvPr/>
          </p:nvGrpSpPr>
          <p:grpSpPr bwMode="auto">
            <a:xfrm>
              <a:off x="1268" y="1824"/>
              <a:ext cx="266" cy="298"/>
              <a:chOff x="1414" y="1776"/>
              <a:chExt cx="266" cy="298"/>
            </a:xfrm>
          </p:grpSpPr>
          <p:grpSp>
            <p:nvGrpSpPr>
              <p:cNvPr id="18" name="Group 63"/>
              <p:cNvGrpSpPr>
                <a:grpSpLocks/>
              </p:cNvGrpSpPr>
              <p:nvPr/>
            </p:nvGrpSpPr>
            <p:grpSpPr bwMode="auto">
              <a:xfrm>
                <a:off x="1414" y="1776"/>
                <a:ext cx="266" cy="298"/>
                <a:chOff x="1415" y="1276"/>
                <a:chExt cx="266" cy="298"/>
              </a:xfrm>
            </p:grpSpPr>
            <p:pic>
              <p:nvPicPr>
                <p:cNvPr id="20" name="Picture 64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21" name="Oval 65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CF71A"/>
                    </a:gs>
                    <a:gs pos="100000">
                      <a:srgbClr val="FCF71A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22" name="Oval 66"/>
                <p:cNvSpPr>
                  <a:spLocks noChangeArrowheads="1"/>
                </p:cNvSpPr>
                <p:nvPr/>
              </p:nvSpPr>
              <p:spPr bwMode="gray">
                <a:xfrm flipH="1">
                  <a:off x="1422" y="1282"/>
                  <a:ext cx="254" cy="25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CF71A">
                        <a:gamma/>
                        <a:shade val="63529"/>
                        <a:invGamma/>
                      </a:srgbClr>
                    </a:gs>
                    <a:gs pos="100000">
                      <a:srgbClr val="FCF71A">
                        <a:alpha val="85001"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pic>
              <p:nvPicPr>
                <p:cNvPr id="23" name="Picture 67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19" name="Text Box 68"/>
              <p:cNvSpPr txBox="1">
                <a:spLocks noChangeArrowheads="1"/>
              </p:cNvSpPr>
              <p:nvPr/>
            </p:nvSpPr>
            <p:spPr bwMode="gray">
              <a:xfrm>
                <a:off x="1440" y="179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2</a:t>
                </a:r>
              </a:p>
            </p:txBody>
          </p:sp>
        </p:grpSp>
      </p:grpSp>
      <p:grpSp>
        <p:nvGrpSpPr>
          <p:cNvPr id="24" name="Group 94"/>
          <p:cNvGrpSpPr>
            <a:grpSpLocks/>
          </p:cNvGrpSpPr>
          <p:nvPr/>
        </p:nvGrpSpPr>
        <p:grpSpPr bwMode="auto">
          <a:xfrm>
            <a:off x="2057069" y="3053299"/>
            <a:ext cx="5067300" cy="825974"/>
            <a:chOff x="1270" y="2247"/>
            <a:chExt cx="3192" cy="345"/>
          </a:xfrm>
        </p:grpSpPr>
        <p:sp>
          <p:nvSpPr>
            <p:cNvPr id="25" name="AutoShape 23"/>
            <p:cNvSpPr>
              <a:spLocks noChangeArrowheads="1"/>
            </p:cNvSpPr>
            <p:nvPr/>
          </p:nvSpPr>
          <p:spPr bwMode="gray">
            <a:xfrm>
              <a:off x="1422" y="2247"/>
              <a:ext cx="3040" cy="334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26" name="Text Box 31"/>
            <p:cNvSpPr txBox="1">
              <a:spLocks noChangeArrowheads="1"/>
            </p:cNvSpPr>
            <p:nvPr/>
          </p:nvSpPr>
          <p:spPr bwMode="gray">
            <a:xfrm>
              <a:off x="1525" y="2295"/>
              <a:ext cx="2633" cy="2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16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Classtime</a:t>
              </a:r>
              <a:r>
                <a:rPr lang="kk-KZ" sz="16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орнатуды қажет етпейді, сілтеме арқылы жұмыс жасайды</a:t>
              </a:r>
              <a:endParaRPr lang="en-US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7" name="Group 69"/>
            <p:cNvGrpSpPr>
              <a:grpSpLocks/>
            </p:cNvGrpSpPr>
            <p:nvPr/>
          </p:nvGrpSpPr>
          <p:grpSpPr bwMode="auto">
            <a:xfrm>
              <a:off x="1270" y="2294"/>
              <a:ext cx="266" cy="298"/>
              <a:chOff x="1416" y="2246"/>
              <a:chExt cx="266" cy="298"/>
            </a:xfrm>
          </p:grpSpPr>
          <p:sp>
            <p:nvSpPr>
              <p:cNvPr id="28" name="Text Box 70"/>
              <p:cNvSpPr txBox="1">
                <a:spLocks noChangeArrowheads="1"/>
              </p:cNvSpPr>
              <p:nvPr/>
            </p:nvSpPr>
            <p:spPr bwMode="gray">
              <a:xfrm>
                <a:off x="1435" y="2267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3</a:t>
                </a:r>
              </a:p>
            </p:txBody>
          </p:sp>
          <p:grpSp>
            <p:nvGrpSpPr>
              <p:cNvPr id="29" name="Group 71"/>
              <p:cNvGrpSpPr>
                <a:grpSpLocks/>
              </p:cNvGrpSpPr>
              <p:nvPr/>
            </p:nvGrpSpPr>
            <p:grpSpPr bwMode="auto">
              <a:xfrm>
                <a:off x="1416" y="2246"/>
                <a:ext cx="266" cy="298"/>
                <a:chOff x="1415" y="1276"/>
                <a:chExt cx="266" cy="298"/>
              </a:xfrm>
            </p:grpSpPr>
            <p:pic>
              <p:nvPicPr>
                <p:cNvPr id="31" name="Picture 72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32" name="Oval 73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10E470"/>
                    </a:gs>
                    <a:gs pos="100000">
                      <a:srgbClr val="10E470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33" name="Oval 74"/>
                <p:cNvSpPr>
                  <a:spLocks noChangeArrowheads="1"/>
                </p:cNvSpPr>
                <p:nvPr/>
              </p:nvSpPr>
              <p:spPr bwMode="gray">
                <a:xfrm flipH="1">
                  <a:off x="1422" y="1282"/>
                  <a:ext cx="254" cy="25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10E470">
                        <a:gamma/>
                        <a:shade val="63529"/>
                        <a:invGamma/>
                      </a:srgbClr>
                    </a:gs>
                    <a:gs pos="100000">
                      <a:srgbClr val="10E470">
                        <a:alpha val="85001"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pic>
              <p:nvPicPr>
                <p:cNvPr id="34" name="Picture 75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30" name="Text Box 76"/>
              <p:cNvSpPr txBox="1">
                <a:spLocks noChangeArrowheads="1"/>
              </p:cNvSpPr>
              <p:nvPr/>
            </p:nvSpPr>
            <p:spPr bwMode="gray">
              <a:xfrm>
                <a:off x="1442" y="226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3</a:t>
                </a:r>
              </a:p>
            </p:txBody>
          </p:sp>
        </p:grpSp>
      </p:grpSp>
      <p:grpSp>
        <p:nvGrpSpPr>
          <p:cNvPr id="35" name="Group 95"/>
          <p:cNvGrpSpPr>
            <a:grpSpLocks/>
          </p:cNvGrpSpPr>
          <p:nvPr/>
        </p:nvGrpSpPr>
        <p:grpSpPr bwMode="auto">
          <a:xfrm>
            <a:off x="2053894" y="3815299"/>
            <a:ext cx="5070475" cy="867537"/>
            <a:chOff x="1268" y="2727"/>
            <a:chExt cx="3194" cy="345"/>
          </a:xfrm>
        </p:grpSpPr>
        <p:sp>
          <p:nvSpPr>
            <p:cNvPr id="36" name="AutoShape 33"/>
            <p:cNvSpPr>
              <a:spLocks noChangeArrowheads="1"/>
            </p:cNvSpPr>
            <p:nvPr/>
          </p:nvSpPr>
          <p:spPr bwMode="gray">
            <a:xfrm>
              <a:off x="1422" y="2727"/>
              <a:ext cx="3040" cy="334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37" name="Text Box 41"/>
            <p:cNvSpPr txBox="1">
              <a:spLocks noChangeArrowheads="1"/>
            </p:cNvSpPr>
            <p:nvPr/>
          </p:nvSpPr>
          <p:spPr bwMode="gray">
            <a:xfrm>
              <a:off x="1525" y="2775"/>
              <a:ext cx="2633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kk-KZ" sz="16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Оқушыларға аккаунт құру қажет етілмейді</a:t>
              </a:r>
              <a:endParaRPr lang="en-US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8" name="Group 77"/>
            <p:cNvGrpSpPr>
              <a:grpSpLocks/>
            </p:cNvGrpSpPr>
            <p:nvPr/>
          </p:nvGrpSpPr>
          <p:grpSpPr bwMode="auto">
            <a:xfrm>
              <a:off x="1268" y="2774"/>
              <a:ext cx="266" cy="298"/>
              <a:chOff x="1414" y="2726"/>
              <a:chExt cx="266" cy="298"/>
            </a:xfrm>
          </p:grpSpPr>
          <p:sp>
            <p:nvSpPr>
              <p:cNvPr id="39" name="Text Box 78"/>
              <p:cNvSpPr txBox="1">
                <a:spLocks noChangeArrowheads="1"/>
              </p:cNvSpPr>
              <p:nvPr/>
            </p:nvSpPr>
            <p:spPr bwMode="gray">
              <a:xfrm>
                <a:off x="1435" y="2748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4</a:t>
                </a:r>
              </a:p>
            </p:txBody>
          </p:sp>
          <p:grpSp>
            <p:nvGrpSpPr>
              <p:cNvPr id="40" name="Group 79"/>
              <p:cNvGrpSpPr>
                <a:grpSpLocks/>
              </p:cNvGrpSpPr>
              <p:nvPr/>
            </p:nvGrpSpPr>
            <p:grpSpPr bwMode="auto">
              <a:xfrm>
                <a:off x="1414" y="2726"/>
                <a:ext cx="266" cy="298"/>
                <a:chOff x="1415" y="1276"/>
                <a:chExt cx="266" cy="298"/>
              </a:xfrm>
            </p:grpSpPr>
            <p:pic>
              <p:nvPicPr>
                <p:cNvPr id="42" name="Picture 80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43" name="Oval 81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CA55F9"/>
                    </a:gs>
                    <a:gs pos="100000">
                      <a:srgbClr val="CA55F9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4" name="Oval 82"/>
                <p:cNvSpPr>
                  <a:spLocks noChangeArrowheads="1"/>
                </p:cNvSpPr>
                <p:nvPr/>
              </p:nvSpPr>
              <p:spPr bwMode="gray">
                <a:xfrm flipH="1">
                  <a:off x="1422" y="1282"/>
                  <a:ext cx="254" cy="25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CA55F9">
                        <a:gamma/>
                        <a:shade val="63529"/>
                        <a:invGamma/>
                      </a:srgbClr>
                    </a:gs>
                    <a:gs pos="100000">
                      <a:srgbClr val="CA55F9">
                        <a:alpha val="85001"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pic>
              <p:nvPicPr>
                <p:cNvPr id="45" name="Picture 83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41" name="Text Box 84"/>
              <p:cNvSpPr txBox="1">
                <a:spLocks noChangeArrowheads="1"/>
              </p:cNvSpPr>
              <p:nvPr/>
            </p:nvSpPr>
            <p:spPr bwMode="gray">
              <a:xfrm>
                <a:off x="1440" y="274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4</a:t>
                </a:r>
              </a:p>
            </p:txBody>
          </p:sp>
        </p:grpSp>
      </p:grpSp>
      <p:grpSp>
        <p:nvGrpSpPr>
          <p:cNvPr id="46" name="Group 96"/>
          <p:cNvGrpSpPr>
            <a:grpSpLocks/>
          </p:cNvGrpSpPr>
          <p:nvPr/>
        </p:nvGrpSpPr>
        <p:grpSpPr bwMode="auto">
          <a:xfrm>
            <a:off x="2053894" y="4577299"/>
            <a:ext cx="5064125" cy="909101"/>
            <a:chOff x="1268" y="3207"/>
            <a:chExt cx="3190" cy="345"/>
          </a:xfrm>
        </p:grpSpPr>
        <p:sp>
          <p:nvSpPr>
            <p:cNvPr id="47" name="AutoShape 43"/>
            <p:cNvSpPr>
              <a:spLocks noChangeArrowheads="1"/>
            </p:cNvSpPr>
            <p:nvPr/>
          </p:nvSpPr>
          <p:spPr bwMode="gray">
            <a:xfrm>
              <a:off x="1418" y="3207"/>
              <a:ext cx="3040" cy="334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48" name="Text Box 52"/>
            <p:cNvSpPr txBox="1">
              <a:spLocks noChangeArrowheads="1"/>
            </p:cNvSpPr>
            <p:nvPr/>
          </p:nvSpPr>
          <p:spPr bwMode="gray">
            <a:xfrm>
              <a:off x="1521" y="3255"/>
              <a:ext cx="2633" cy="2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kk-KZ" sz="16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Мұғалімдер оқушыларды орындауын бақылай алады</a:t>
              </a:r>
              <a:endParaRPr lang="en-US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9" name="Group 85"/>
            <p:cNvGrpSpPr>
              <a:grpSpLocks/>
            </p:cNvGrpSpPr>
            <p:nvPr/>
          </p:nvGrpSpPr>
          <p:grpSpPr bwMode="auto">
            <a:xfrm>
              <a:off x="1268" y="3254"/>
              <a:ext cx="266" cy="298"/>
              <a:chOff x="1414" y="3206"/>
              <a:chExt cx="266" cy="298"/>
            </a:xfrm>
          </p:grpSpPr>
          <p:grpSp>
            <p:nvGrpSpPr>
              <p:cNvPr id="50" name="Group 86"/>
              <p:cNvGrpSpPr>
                <a:grpSpLocks/>
              </p:cNvGrpSpPr>
              <p:nvPr/>
            </p:nvGrpSpPr>
            <p:grpSpPr bwMode="auto">
              <a:xfrm>
                <a:off x="1414" y="3206"/>
                <a:ext cx="266" cy="298"/>
                <a:chOff x="1415" y="1276"/>
                <a:chExt cx="266" cy="298"/>
              </a:xfrm>
            </p:grpSpPr>
            <p:pic>
              <p:nvPicPr>
                <p:cNvPr id="52" name="Picture 87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53" name="Oval 88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4D98E3"/>
                    </a:gs>
                    <a:gs pos="100000">
                      <a:srgbClr val="4D98E3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4" name="Oval 89"/>
                <p:cNvSpPr>
                  <a:spLocks noChangeArrowheads="1"/>
                </p:cNvSpPr>
                <p:nvPr/>
              </p:nvSpPr>
              <p:spPr bwMode="gray">
                <a:xfrm flipH="1">
                  <a:off x="1422" y="1282"/>
                  <a:ext cx="254" cy="25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4D98E3">
                        <a:gamma/>
                        <a:shade val="63529"/>
                        <a:invGamma/>
                      </a:srgbClr>
                    </a:gs>
                    <a:gs pos="100000">
                      <a:srgbClr val="4D98E3">
                        <a:alpha val="85001"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pic>
              <p:nvPicPr>
                <p:cNvPr id="55" name="Picture 90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51" name="Text Box 91"/>
              <p:cNvSpPr txBox="1">
                <a:spLocks noChangeArrowheads="1"/>
              </p:cNvSpPr>
              <p:nvPr/>
            </p:nvSpPr>
            <p:spPr bwMode="gray">
              <a:xfrm>
                <a:off x="1440" y="322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5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835461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Classtime</a:t>
            </a:r>
            <a:r>
              <a:rPr lang="kk-KZ" sz="3200" b="1" dirty="0" smtClean="0">
                <a:latin typeface="Times New Roman" pitchFamily="18" charset="0"/>
                <a:cs typeface="Times New Roman" pitchFamily="18" charset="0"/>
              </a:rPr>
              <a:t>. Тапсырмалар құрастыру реті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2"/>
              </a:rPr>
              <a:t>www.classtime.com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 мұғалім ретінде тіркелу</a:t>
            </a: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“Новая группа вопросов” сілтемесін басып, сұрақтарды енгізу</a:t>
            </a: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Сұрақ категориясын таңдап, енгізіп, ұпай белгілеу</a:t>
            </a: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“Создать вопрос” сілтемесіне басу</a:t>
            </a:r>
          </a:p>
          <a:p>
            <a:endParaRPr lang="kk-KZ" dirty="0" smtClean="0"/>
          </a:p>
          <a:p>
            <a:endParaRPr lang="en-US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Сұрақтардың түрлері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lass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29604"/>
            <a:ext cx="9144000" cy="51244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Бір дұрыс жауабы бар тапсырма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5" name="Picture 1" descr="C:\Users\Black\Desktop\4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109" y="1452563"/>
            <a:ext cx="5818909" cy="5045219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l="54356" t="12891" r="17094" b="47159"/>
          <a:stretch>
            <a:fillRect/>
          </a:stretch>
        </p:blipFill>
        <p:spPr bwMode="auto">
          <a:xfrm>
            <a:off x="6281737" y="2092902"/>
            <a:ext cx="2862263" cy="2977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Текстті бөлу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k-KZ" dirty="0" smtClean="0"/>
              <a:t>Оқушылар дұрыс сөзді көрсету қажет.</a:t>
            </a:r>
          </a:p>
          <a:p>
            <a:endParaRPr lang="ru-RU" dirty="0"/>
          </a:p>
        </p:txBody>
      </p:sp>
      <p:pic>
        <p:nvPicPr>
          <p:cNvPr id="3073" name="Picture 1" descr="C:\Users\Black\Desktop\вирус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7850" y="2369127"/>
            <a:ext cx="8078787" cy="33592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Сәйкестендіру тапсырмасы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1506" name="Picture 2" descr="C:\Users\Black\Desktop\2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2275" y="1447800"/>
            <a:ext cx="8297863" cy="3962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Шыңдық/жалған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Black\Desktop\3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527" y="1122219"/>
            <a:ext cx="8427461" cy="51400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Суретте аймақты белгілеу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C:\Users\Black\Desktop\4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6582" y="1566863"/>
            <a:ext cx="7800109" cy="45707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Ашық сұрақтар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4753841" y="1396135"/>
            <a:ext cx="3886200" cy="4351338"/>
          </a:xfrm>
        </p:spPr>
        <p:txBody>
          <a:bodyPr/>
          <a:lstStyle/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Жаңа сұрақ қосу</a:t>
            </a: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Сұрақ түрі (Текст)</a:t>
            </a: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Сұрақ жазу </a:t>
            </a: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Видео немесе оның сілтемесін қою;</a:t>
            </a: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Мәтінді орналастыру</a:t>
            </a:r>
          </a:p>
          <a:p>
            <a:pPr>
              <a:buNone/>
            </a:pPr>
            <a:endParaRPr lang="kk-KZ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026" name="Picture 2" descr="C:\Users\Black\Desktop\кан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08401"/>
            <a:ext cx="4641273" cy="49785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class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77745" cy="66086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classt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9495"/>
            <a:ext cx="9144000" cy="699135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72836" y="2618509"/>
            <a:ext cx="7259782" cy="21058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C:\Users\Black\Desktop\4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7091"/>
            <a:ext cx="8958263" cy="61652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Бағалау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ru-RU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Қызыл түс-қате</a:t>
            </a: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Жасыл-дұрыс</a:t>
            </a: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Сары- мұғалім әді тексермеді немесе тексеруде.</a:t>
            </a:r>
          </a:p>
          <a:p>
            <a:endParaRPr lang="kk-K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i="1" dirty="0" smtClean="0">
                <a:latin typeface="Times New Roman" pitchFamily="18" charset="0"/>
                <a:cs typeface="Times New Roman" pitchFamily="18" charset="0"/>
              </a:rPr>
              <a:t>Қорытынды баға мұғалім жауаптарды тексергеннен кейін оқушыларға көрінеді.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classt6"/>
          <p:cNvPicPr>
            <a:picLocks noChangeAspect="1" noChangeArrowheads="1"/>
          </p:cNvPicPr>
          <p:nvPr/>
        </p:nvPicPr>
        <p:blipFill>
          <a:blip r:embed="rId2"/>
          <a:srcRect l="35758" t="31469" r="10909" b="6519"/>
          <a:stretch>
            <a:fillRect/>
          </a:stretch>
        </p:blipFill>
        <p:spPr bwMode="auto">
          <a:xfrm>
            <a:off x="512618" y="1884217"/>
            <a:ext cx="4128654" cy="43087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Black\Desktop\Без названия.jpg"/>
          <p:cNvPicPr>
            <a:picLocks noChangeAspect="1" noChangeArrowheads="1"/>
          </p:cNvPicPr>
          <p:nvPr/>
        </p:nvPicPr>
        <p:blipFill>
          <a:blip r:embed="rId2"/>
          <a:srcRect b="6037"/>
          <a:stretch>
            <a:fillRect/>
          </a:stretch>
        </p:blipFill>
        <p:spPr bwMode="auto">
          <a:xfrm>
            <a:off x="0" y="0"/>
            <a:ext cx="8825345" cy="60544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kk-KZ" sz="4400" b="1" dirty="0" smtClean="0">
                <a:latin typeface="Times New Roman" pitchFamily="18" charset="0"/>
                <a:cs typeface="Times New Roman" pitchFamily="18" charset="0"/>
              </a:rPr>
              <a:t>Назарларыңызға рақмет!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714</TotalTime>
  <Words>235</Words>
  <Application>Microsoft Office PowerPoint</Application>
  <PresentationFormat>Экран (4:3)</PresentationFormat>
  <Paragraphs>55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Office Theme</vt:lpstr>
      <vt:lpstr>Презентация PowerPoint</vt:lpstr>
      <vt:lpstr>09.02.2018  №47 (№128 бұйрық 18.03.2008)</vt:lpstr>
      <vt:lpstr>Оқыту платформалары</vt:lpstr>
      <vt:lpstr>Classtime Техникалық ерекшеліктер</vt:lpstr>
      <vt:lpstr>Classtime. Тапсырмалар құрастыру реті</vt:lpstr>
      <vt:lpstr>Сұрақтардың түрлері</vt:lpstr>
      <vt:lpstr>Бір дұрыс жауабы бар тапсырма</vt:lpstr>
      <vt:lpstr>Текстті бөлу</vt:lpstr>
      <vt:lpstr>Сәйкестендіру тапсырмасы</vt:lpstr>
      <vt:lpstr>Шыңдық/жалған</vt:lpstr>
      <vt:lpstr>Суретте аймақты белгілеу</vt:lpstr>
      <vt:lpstr>Ашық сұрақтар</vt:lpstr>
      <vt:lpstr>Презентация PowerPoint</vt:lpstr>
      <vt:lpstr>Презентация PowerPoint</vt:lpstr>
      <vt:lpstr>Презентация PowerPoint</vt:lpstr>
      <vt:lpstr>Бағалау</vt:lpstr>
      <vt:lpstr>Презентация PowerPoint</vt:lpstr>
      <vt:lpstr>Презентация PowerPoint</vt:lpstr>
    </vt:vector>
  </TitlesOfParts>
  <Company>PJSC "New Engineering Technologies"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йц2ц</cp:lastModifiedBy>
  <cp:revision>128</cp:revision>
  <dcterms:created xsi:type="dcterms:W3CDTF">2016-11-18T14:12:19Z</dcterms:created>
  <dcterms:modified xsi:type="dcterms:W3CDTF">2020-08-16T16:37:00Z</dcterms:modified>
</cp:coreProperties>
</file>