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4"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0" d="100"/>
          <a:sy n="80" d="100"/>
        </p:scale>
        <p:origin x="-864" y="4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80791DE-4185-462D-B1BC-1D1450E92776}" type="datetimeFigureOut">
              <a:rPr lang="ru-RU" smtClean="0"/>
              <a:pPr/>
              <a:t>13.08.2020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DB69B1-66C2-4E71-9EB4-78DB44058FB8}"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kk-KZ" sz="1200" b="1" kern="1200" dirty="0" smtClean="0">
                <a:solidFill>
                  <a:schemeClr val="tx1"/>
                </a:solidFill>
                <a:latin typeface="+mn-lt"/>
                <a:ea typeface="+mn-ea"/>
                <a:cs typeface="+mn-cs"/>
              </a:rPr>
              <a:t> </a:t>
            </a:r>
            <a:endParaRPr lang="ru-RU" b="1" i="1" dirty="0">
              <a:latin typeface="Times New Roman" pitchFamily="18" charset="0"/>
              <a:cs typeface="Times New Roman" pitchFamily="18" charset="0"/>
            </a:endParaRPr>
          </a:p>
        </p:txBody>
      </p:sp>
      <p:sp>
        <p:nvSpPr>
          <p:cNvPr id="4" name="Номер слайда 3"/>
          <p:cNvSpPr>
            <a:spLocks noGrp="1"/>
          </p:cNvSpPr>
          <p:nvPr>
            <p:ph type="sldNum" sz="quarter" idx="10"/>
          </p:nvPr>
        </p:nvSpPr>
        <p:spPr/>
        <p:txBody>
          <a:bodyPr/>
          <a:lstStyle/>
          <a:p>
            <a:fld id="{F7DB69B1-66C2-4E71-9EB4-78DB44058FB8}"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kk-KZ" dirty="0" smtClean="0"/>
              <a:t>СИНХРОНДЫ</a:t>
            </a:r>
            <a:r>
              <a:rPr lang="kk-KZ" baseline="0" dirty="0" smtClean="0"/>
              <a:t> ЖӘНЕ АСИНХРОНДЫ ОҚЫТУ ФОРМАЛАРЫ</a:t>
            </a:r>
            <a:endParaRPr lang="ru-RU" dirty="0"/>
          </a:p>
        </p:txBody>
      </p:sp>
      <p:sp>
        <p:nvSpPr>
          <p:cNvPr id="4" name="Номер слайда 3"/>
          <p:cNvSpPr>
            <a:spLocks noGrp="1"/>
          </p:cNvSpPr>
          <p:nvPr>
            <p:ph type="sldNum" sz="quarter" idx="10"/>
          </p:nvPr>
        </p:nvSpPr>
        <p:spPr/>
        <p:txBody>
          <a:bodyPr/>
          <a:lstStyle/>
          <a:p>
            <a:fld id="{F7DB69B1-66C2-4E71-9EB4-78DB44058FB8}" type="slidenum">
              <a:rPr lang="ru-RU" smtClean="0"/>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F7DB69B1-66C2-4E71-9EB4-78DB44058FB8}" type="slidenum">
              <a:rPr lang="ru-RU" smtClean="0"/>
              <a:pPr/>
              <a:t>3</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F7DB69B1-66C2-4E71-9EB4-78DB44058FB8}" type="slidenum">
              <a:rPr lang="ru-RU" smtClean="0"/>
              <a:pPr/>
              <a:t>4</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F7DB69B1-66C2-4E71-9EB4-78DB44058FB8}" type="slidenum">
              <a:rPr lang="ru-RU" smtClean="0"/>
              <a:pPr/>
              <a:t>5</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228600" indent="-228600">
              <a:buAutoNum type="arabicPeriod"/>
            </a:pPr>
            <a:r>
              <a:rPr lang="kk-KZ" baseline="0" dirty="0" smtClean="0"/>
              <a:t>Видеосабақтар</a:t>
            </a:r>
          </a:p>
          <a:p>
            <a:pPr marL="228600" indent="-228600">
              <a:buAutoNum type="arabicPeriod"/>
            </a:pPr>
            <a:r>
              <a:rPr lang="kk-KZ" baseline="0" dirty="0" smtClean="0"/>
              <a:t>Жобалар</a:t>
            </a:r>
          </a:p>
          <a:p>
            <a:pPr marL="228600" indent="-228600">
              <a:buAutoNum type="arabicPeriod"/>
            </a:pPr>
            <a:r>
              <a:rPr lang="kk-KZ" baseline="0" dirty="0" smtClean="0"/>
              <a:t>Сілтемелер </a:t>
            </a:r>
          </a:p>
          <a:p>
            <a:pPr marL="228600" indent="-228600">
              <a:buAutoNum type="arabicPeriod"/>
            </a:pPr>
            <a:r>
              <a:rPr lang="kk-KZ" baseline="0" dirty="0" smtClean="0"/>
              <a:t>Видеоконференциялар, вебинарлар</a:t>
            </a:r>
          </a:p>
          <a:p>
            <a:pPr marL="228600" indent="-228600">
              <a:buAutoNum type="arabicPeriod"/>
            </a:pPr>
            <a:r>
              <a:rPr lang="kk-KZ" baseline="0" dirty="0" smtClean="0"/>
              <a:t>Оқу платформалары</a:t>
            </a:r>
          </a:p>
          <a:p>
            <a:pPr marL="228600" indent="-228600">
              <a:buAutoNum type="arabicPeriod"/>
            </a:pPr>
            <a:endParaRPr lang="ru-RU" dirty="0"/>
          </a:p>
        </p:txBody>
      </p:sp>
      <p:sp>
        <p:nvSpPr>
          <p:cNvPr id="4" name="Номер слайда 3"/>
          <p:cNvSpPr>
            <a:spLocks noGrp="1"/>
          </p:cNvSpPr>
          <p:nvPr>
            <p:ph type="sldNum" sz="quarter" idx="10"/>
          </p:nvPr>
        </p:nvSpPr>
        <p:spPr/>
        <p:txBody>
          <a:bodyPr/>
          <a:lstStyle/>
          <a:p>
            <a:fld id="{F7DB69B1-66C2-4E71-9EB4-78DB44058FB8}" type="slidenum">
              <a:rPr lang="ru-RU" smtClean="0"/>
              <a:pPr/>
              <a:t>6</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58DCFA8D-E19C-43FB-BC9A-B17C859B5194}" type="slidenum">
              <a:rPr lang="ru-RU" smtClean="0"/>
              <a:pPr/>
              <a:t>8</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13.08.2020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7224" y="1714488"/>
            <a:ext cx="6286544" cy="646331"/>
          </a:xfrm>
          <a:prstGeom prst="rect">
            <a:avLst/>
          </a:prstGeom>
        </p:spPr>
        <p:txBody>
          <a:bodyPr wrap="square">
            <a:spAutoFit/>
          </a:bodyPr>
          <a:lstStyle/>
          <a:p>
            <a:r>
              <a:rPr lang="kk-KZ" sz="3600" b="1" i="1" dirty="0" smtClean="0">
                <a:solidFill>
                  <a:srgbClr val="002060"/>
                </a:solidFill>
                <a:latin typeface="Times New Roman" pitchFamily="18" charset="0"/>
                <a:cs typeface="Times New Roman" pitchFamily="18" charset="0"/>
              </a:rPr>
              <a:t>Тақырып:</a:t>
            </a:r>
            <a:endParaRPr lang="ru-RU" sz="3600" b="1" i="1" dirty="0">
              <a:solidFill>
                <a:srgbClr val="002060"/>
              </a:solidFill>
              <a:latin typeface="Times New Roman" pitchFamily="18" charset="0"/>
              <a:cs typeface="Times New Roman" pitchFamily="18" charset="0"/>
            </a:endParaRPr>
          </a:p>
        </p:txBody>
      </p:sp>
      <p:sp>
        <p:nvSpPr>
          <p:cNvPr id="3" name="Прямоугольник 2"/>
          <p:cNvSpPr/>
          <p:nvPr/>
        </p:nvSpPr>
        <p:spPr>
          <a:xfrm>
            <a:off x="3286116" y="1571612"/>
            <a:ext cx="4572000" cy="2862322"/>
          </a:xfrm>
          <a:prstGeom prst="rect">
            <a:avLst/>
          </a:prstGeom>
        </p:spPr>
        <p:txBody>
          <a:bodyPr>
            <a:spAutoFit/>
          </a:bodyPr>
          <a:lstStyle/>
          <a:p>
            <a:pPr algn="ctr"/>
            <a:r>
              <a:rPr lang="kk-KZ" sz="3600" b="1" i="1" dirty="0" smtClean="0">
                <a:solidFill>
                  <a:srgbClr val="C00000"/>
                </a:solidFill>
                <a:latin typeface="Times New Roman" pitchFamily="18" charset="0"/>
                <a:cs typeface="Times New Roman" pitchFamily="18" charset="0"/>
              </a:rPr>
              <a:t>«Қашықтықтан оқыту кезінде тарих сабақтарын ұйымдастырудың тиімді жолдары»</a:t>
            </a:r>
            <a:endParaRPr lang="ru-RU" sz="3600" b="1" i="1" dirty="0">
              <a:solidFill>
                <a:srgbClr val="C0000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500034" y="1571612"/>
            <a:ext cx="4114829" cy="2571768"/>
          </a:xfrm>
          <a:prstGeom prst="rect">
            <a:avLst/>
          </a:prstGeom>
          <a:ln>
            <a:noFill/>
          </a:ln>
          <a:effectLst>
            <a:outerShdw blurRad="292100" dist="139700" dir="2700000" algn="tl" rotWithShape="0">
              <a:srgbClr val="333333">
                <a:alpha val="65000"/>
              </a:srgbClr>
            </a:outerShdw>
          </a:effectLst>
        </p:spPr>
      </p:pic>
      <p:pic>
        <p:nvPicPr>
          <p:cNvPr id="1027" name="Picture 3"/>
          <p:cNvPicPr>
            <a:picLocks noChangeAspect="1" noChangeArrowheads="1"/>
          </p:cNvPicPr>
          <p:nvPr/>
        </p:nvPicPr>
        <p:blipFill>
          <a:blip r:embed="rId4" cstate="print"/>
          <a:srcRect/>
          <a:stretch>
            <a:fillRect/>
          </a:stretch>
        </p:blipFill>
        <p:spPr bwMode="auto">
          <a:xfrm>
            <a:off x="4786314" y="3714752"/>
            <a:ext cx="2622556" cy="2643206"/>
          </a:xfrm>
          <a:prstGeom prst="rect">
            <a:avLst/>
          </a:prstGeom>
          <a:ln>
            <a:noFill/>
          </a:ln>
          <a:effectLst>
            <a:outerShdw blurRad="292100" dist="139700" dir="2700000" algn="tl" rotWithShape="0">
              <a:srgbClr val="333333">
                <a:alpha val="65000"/>
              </a:srgbClr>
            </a:outerShdw>
          </a:effectLst>
        </p:spPr>
      </p:pic>
      <p:pic>
        <p:nvPicPr>
          <p:cNvPr id="1028" name="Picture 4"/>
          <p:cNvPicPr>
            <a:picLocks noChangeAspect="1" noChangeArrowheads="1"/>
          </p:cNvPicPr>
          <p:nvPr/>
        </p:nvPicPr>
        <p:blipFill>
          <a:blip r:embed="rId5"/>
          <a:srcRect/>
          <a:stretch>
            <a:fillRect/>
          </a:stretch>
        </p:blipFill>
        <p:spPr bwMode="auto">
          <a:xfrm>
            <a:off x="1785918" y="3929066"/>
            <a:ext cx="3133985" cy="2071702"/>
          </a:xfrm>
          <a:prstGeom prst="rect">
            <a:avLst/>
          </a:prstGeom>
          <a:ln>
            <a:noFill/>
          </a:ln>
          <a:effectLst>
            <a:outerShdw blurRad="292100" dist="139700" dir="2700000" algn="tl" rotWithShape="0">
              <a:srgbClr val="333333">
                <a:alpha val="65000"/>
              </a:srgbClr>
            </a:outerShdw>
          </a:effectLst>
        </p:spPr>
      </p:pic>
      <p:sp>
        <p:nvSpPr>
          <p:cNvPr id="1030" name="AutoShape 6" descr="https://fb.ru/media/i/1/6/2/0/5/9/1/i/162059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031" name="Picture 7"/>
          <p:cNvPicPr>
            <a:picLocks noChangeAspect="1" noChangeArrowheads="1"/>
          </p:cNvPicPr>
          <p:nvPr/>
        </p:nvPicPr>
        <p:blipFill>
          <a:blip r:embed="rId6" cstate="print"/>
          <a:srcRect/>
          <a:stretch>
            <a:fillRect/>
          </a:stretch>
        </p:blipFill>
        <p:spPr bwMode="auto">
          <a:xfrm>
            <a:off x="5357818" y="1571612"/>
            <a:ext cx="3214710" cy="2144212"/>
          </a:xfrm>
          <a:prstGeom prst="rect">
            <a:avLst/>
          </a:prstGeom>
          <a:ln>
            <a:noFill/>
          </a:ln>
          <a:effectLst>
            <a:outerShdw blurRad="292100" dist="139700" dir="2700000" algn="tl" rotWithShape="0">
              <a:srgbClr val="333333">
                <a:alpha val="65000"/>
              </a:srgbClr>
            </a:outerShdw>
          </a:effectLst>
        </p:spPr>
      </p:pic>
      <p:sp>
        <p:nvSpPr>
          <p:cNvPr id="7" name="Прямоугольник 6"/>
          <p:cNvSpPr/>
          <p:nvPr/>
        </p:nvSpPr>
        <p:spPr>
          <a:xfrm>
            <a:off x="1500166" y="642918"/>
            <a:ext cx="6357982" cy="646331"/>
          </a:xfrm>
          <a:prstGeom prst="rect">
            <a:avLst/>
          </a:prstGeom>
        </p:spPr>
        <p:txBody>
          <a:bodyPr wrap="square">
            <a:spAutoFit/>
          </a:bodyPr>
          <a:lstStyle/>
          <a:p>
            <a:pPr algn="ctr"/>
            <a:r>
              <a:rPr lang="kk-KZ" b="1" dirty="0" smtClean="0">
                <a:latin typeface="Times New Roman" pitchFamily="18" charset="0"/>
                <a:cs typeface="Times New Roman" pitchFamily="18" charset="0"/>
              </a:rPr>
              <a:t>СИНХРОНДЫ ЖӘНЕ АСИНХРОНДЫ ОҚЫТУ ФОРМАЛАРЫ</a:t>
            </a:r>
            <a:endParaRPr lang="ru-RU" b="1"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2285984" y="2143116"/>
            <a:ext cx="5715040" cy="3786214"/>
          </a:xfrm>
          <a:prstGeom prst="rect">
            <a:avLst/>
          </a:prstGeom>
          <a:noFill/>
          <a:ln w="9525">
            <a:noFill/>
            <a:miter lim="800000"/>
            <a:headEnd/>
            <a:tailEnd/>
          </a:ln>
          <a:effectLst/>
        </p:spPr>
      </p:pic>
      <p:sp>
        <p:nvSpPr>
          <p:cNvPr id="5" name="Прямоугольник 4"/>
          <p:cNvSpPr/>
          <p:nvPr/>
        </p:nvSpPr>
        <p:spPr>
          <a:xfrm>
            <a:off x="571472" y="1357298"/>
            <a:ext cx="5043753" cy="646331"/>
          </a:xfrm>
          <a:prstGeom prst="rect">
            <a:avLst/>
          </a:prstGeom>
        </p:spPr>
        <p:txBody>
          <a:bodyPr wrap="none">
            <a:spAutoFit/>
          </a:bodyPr>
          <a:lstStyle/>
          <a:p>
            <a:r>
              <a:rPr lang="kk-KZ" sz="3600" b="1" u="sng" dirty="0" smtClean="0">
                <a:solidFill>
                  <a:srgbClr val="C00000"/>
                </a:solidFill>
                <a:latin typeface="Times New Roman" pitchFamily="18" charset="0"/>
                <a:cs typeface="Times New Roman" pitchFamily="18" charset="0"/>
              </a:rPr>
              <a:t>Мотивациялық </a:t>
            </a:r>
            <a:r>
              <a:rPr lang="kk-KZ" sz="3600" b="1" u="sng" dirty="0" smtClean="0">
                <a:solidFill>
                  <a:srgbClr val="C00000"/>
                </a:solidFill>
                <a:latin typeface="Times New Roman" pitchFamily="18" charset="0"/>
                <a:cs typeface="Times New Roman" pitchFamily="18" charset="0"/>
              </a:rPr>
              <a:t> БЛОК</a:t>
            </a:r>
            <a:endParaRPr lang="ru-RU" sz="3600" b="1" u="sng" dirty="0">
              <a:solidFill>
                <a:srgbClr val="C0000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3"/>
          <a:srcRect/>
          <a:stretch>
            <a:fillRect/>
          </a:stretch>
        </p:blipFill>
        <p:spPr bwMode="auto">
          <a:xfrm>
            <a:off x="1928794" y="2143116"/>
            <a:ext cx="5643602" cy="395645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 name="Прямоугольник 2"/>
          <p:cNvSpPr/>
          <p:nvPr/>
        </p:nvSpPr>
        <p:spPr>
          <a:xfrm>
            <a:off x="1142976" y="1071546"/>
            <a:ext cx="4471737" cy="646331"/>
          </a:xfrm>
          <a:prstGeom prst="rect">
            <a:avLst/>
          </a:prstGeom>
        </p:spPr>
        <p:txBody>
          <a:bodyPr wrap="none">
            <a:spAutoFit/>
          </a:bodyPr>
          <a:lstStyle/>
          <a:p>
            <a:r>
              <a:rPr lang="kk-KZ" sz="3600" b="1" u="sng" dirty="0" smtClean="0">
                <a:solidFill>
                  <a:srgbClr val="C00000"/>
                </a:solidFill>
                <a:latin typeface="Times New Roman" pitchFamily="18" charset="0"/>
                <a:cs typeface="Times New Roman" pitchFamily="18" charset="0"/>
              </a:rPr>
              <a:t>Ақпараттық </a:t>
            </a:r>
            <a:r>
              <a:rPr lang="kk-KZ" sz="3600" b="1" u="sng" dirty="0" smtClean="0">
                <a:solidFill>
                  <a:srgbClr val="C00000"/>
                </a:solidFill>
                <a:latin typeface="Times New Roman" pitchFamily="18" charset="0"/>
                <a:cs typeface="Times New Roman" pitchFamily="18" charset="0"/>
              </a:rPr>
              <a:t>  БЛОГ</a:t>
            </a:r>
            <a:endParaRPr lang="ru-RU" sz="3600" b="1" u="sng" dirty="0">
              <a:solidFill>
                <a:srgbClr val="C00000"/>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0034" y="785794"/>
            <a:ext cx="7858180" cy="2831544"/>
          </a:xfrm>
          <a:prstGeom prst="rect">
            <a:avLst/>
          </a:prstGeom>
        </p:spPr>
        <p:txBody>
          <a:bodyPr wrap="square">
            <a:spAutoFit/>
          </a:bodyPr>
          <a:lstStyle/>
          <a:p>
            <a:r>
              <a:rPr lang="kk-KZ" sz="3200" b="1" u="sng" dirty="0" smtClean="0">
                <a:solidFill>
                  <a:srgbClr val="C00000"/>
                </a:solidFill>
                <a:latin typeface="Times New Roman" pitchFamily="18" charset="0"/>
                <a:cs typeface="Times New Roman" pitchFamily="18" charset="0"/>
              </a:rPr>
              <a:t>Бақылау блогі</a:t>
            </a:r>
          </a:p>
          <a:p>
            <a:pPr lvl="0">
              <a:defRPr/>
            </a:pPr>
            <a:endParaRPr lang="kk-KZ" sz="3200" b="1" u="sng" dirty="0" smtClean="0">
              <a:solidFill>
                <a:srgbClr val="C00000"/>
              </a:solidFill>
              <a:latin typeface="Times New Roman" pitchFamily="18" charset="0"/>
              <a:cs typeface="Times New Roman" pitchFamily="18" charset="0"/>
            </a:endParaRPr>
          </a:p>
          <a:p>
            <a:pPr lvl="0">
              <a:defRPr/>
            </a:pPr>
            <a:r>
              <a:rPr lang="kk-KZ" sz="3200" b="1" u="sng" dirty="0" smtClean="0">
                <a:solidFill>
                  <a:srgbClr val="C00000"/>
                </a:solidFill>
                <a:latin typeface="Times New Roman" pitchFamily="18" charset="0"/>
                <a:cs typeface="Times New Roman" pitchFamily="18" charset="0"/>
              </a:rPr>
              <a:t> </a:t>
            </a:r>
            <a:r>
              <a:rPr lang="kk-KZ" sz="3200" b="1" u="sng" dirty="0" smtClean="0">
                <a:solidFill>
                  <a:srgbClr val="C00000"/>
                </a:solidFill>
                <a:latin typeface="Times New Roman" pitchFamily="18" charset="0"/>
                <a:cs typeface="Times New Roman" pitchFamily="18" charset="0"/>
              </a:rPr>
              <a:t>   Коммуникативтік </a:t>
            </a:r>
            <a:r>
              <a:rPr lang="kk-KZ" sz="3200" b="1" u="sng" dirty="0" smtClean="0">
                <a:solidFill>
                  <a:srgbClr val="C00000"/>
                </a:solidFill>
                <a:latin typeface="Times New Roman" pitchFamily="18" charset="0"/>
                <a:cs typeface="Times New Roman" pitchFamily="18" charset="0"/>
              </a:rPr>
              <a:t>және кеңестік </a:t>
            </a:r>
            <a:r>
              <a:rPr lang="kk-KZ" sz="3200" b="1" u="sng" dirty="0" smtClean="0">
                <a:solidFill>
                  <a:srgbClr val="C00000"/>
                </a:solidFill>
                <a:latin typeface="Times New Roman" pitchFamily="18" charset="0"/>
                <a:cs typeface="Times New Roman" pitchFamily="18" charset="0"/>
              </a:rPr>
              <a:t>блок</a:t>
            </a:r>
            <a:endParaRPr lang="ru-RU" sz="3200" b="1" u="sng" dirty="0" smtClean="0">
              <a:solidFill>
                <a:srgbClr val="C00000"/>
              </a:solidFill>
              <a:latin typeface="Times New Roman" pitchFamily="18" charset="0"/>
              <a:cs typeface="Times New Roman" pitchFamily="18" charset="0"/>
            </a:endParaRPr>
          </a:p>
          <a:p>
            <a:pPr lvl="0">
              <a:defRPr/>
            </a:pPr>
            <a:r>
              <a:rPr lang="kk-KZ" sz="3200" b="1" u="sng" dirty="0" smtClean="0">
                <a:solidFill>
                  <a:srgbClr val="C00000"/>
                </a:solidFill>
                <a:latin typeface="Times New Roman" pitchFamily="18" charset="0"/>
                <a:cs typeface="Times New Roman" pitchFamily="18" charset="0"/>
              </a:rPr>
              <a:t>   </a:t>
            </a:r>
          </a:p>
          <a:p>
            <a:pPr lvl="0">
              <a:defRPr/>
            </a:pPr>
            <a:r>
              <a:rPr lang="kk-KZ" sz="3200" b="1" u="sng" dirty="0" smtClean="0">
                <a:solidFill>
                  <a:srgbClr val="C00000"/>
                </a:solidFill>
                <a:latin typeface="Times New Roman" pitchFamily="18" charset="0"/>
                <a:cs typeface="Times New Roman" pitchFamily="18" charset="0"/>
              </a:rPr>
              <a:t> </a:t>
            </a:r>
            <a:r>
              <a:rPr lang="kk-KZ" sz="3200" b="1" u="sng" dirty="0" smtClean="0">
                <a:solidFill>
                  <a:srgbClr val="C00000"/>
                </a:solidFill>
                <a:latin typeface="Times New Roman" pitchFamily="18" charset="0"/>
                <a:cs typeface="Times New Roman" pitchFamily="18" charset="0"/>
              </a:rPr>
              <a:t>        Нұсқаулық блок</a:t>
            </a:r>
            <a:endParaRPr lang="ru-RU" sz="3200" b="1" u="sng" dirty="0" smtClean="0">
              <a:solidFill>
                <a:srgbClr val="C00000"/>
              </a:solidFill>
              <a:latin typeface="Times New Roman" pitchFamily="18" charset="0"/>
              <a:cs typeface="Times New Roman" pitchFamily="18" charset="0"/>
            </a:endParaRPr>
          </a:p>
          <a:p>
            <a:endParaRPr lang="ru-RU" dirty="0"/>
          </a:p>
        </p:txBody>
      </p:sp>
      <p:pic>
        <p:nvPicPr>
          <p:cNvPr id="21506" name="Picture 2"/>
          <p:cNvPicPr>
            <a:picLocks noChangeAspect="1" noChangeArrowheads="1"/>
          </p:cNvPicPr>
          <p:nvPr/>
        </p:nvPicPr>
        <p:blipFill>
          <a:blip r:embed="rId3"/>
          <a:srcRect/>
          <a:stretch>
            <a:fillRect/>
          </a:stretch>
        </p:blipFill>
        <p:spPr bwMode="auto">
          <a:xfrm>
            <a:off x="2143108" y="3500438"/>
            <a:ext cx="5214974" cy="304800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4348" y="1071546"/>
            <a:ext cx="7000924" cy="5016758"/>
          </a:xfrm>
          <a:prstGeom prst="rect">
            <a:avLst/>
          </a:prstGeom>
        </p:spPr>
        <p:txBody>
          <a:bodyPr wrap="square">
            <a:spAutoFit/>
          </a:bodyPr>
          <a:lstStyle/>
          <a:p>
            <a:pPr marL="228600" indent="-228600">
              <a:buAutoNum type="arabicPeriod"/>
            </a:pPr>
            <a:r>
              <a:rPr lang="kk-KZ" sz="3200" b="1" i="1" dirty="0" smtClean="0">
                <a:solidFill>
                  <a:srgbClr val="002060"/>
                </a:solidFill>
                <a:latin typeface="Bookman Old Style" pitchFamily="18" charset="0"/>
                <a:cs typeface="Times New Roman" pitchFamily="18" charset="0"/>
              </a:rPr>
              <a:t>Видеосабақтар</a:t>
            </a:r>
          </a:p>
          <a:p>
            <a:pPr marL="228600" indent="-228600">
              <a:buAutoNum type="arabicPeriod"/>
            </a:pPr>
            <a:endParaRPr lang="kk-KZ" sz="3200" b="1" i="1" dirty="0" smtClean="0">
              <a:solidFill>
                <a:srgbClr val="002060"/>
              </a:solidFill>
              <a:latin typeface="Bookman Old Style" pitchFamily="18" charset="0"/>
              <a:cs typeface="Times New Roman" pitchFamily="18" charset="0"/>
            </a:endParaRPr>
          </a:p>
          <a:p>
            <a:pPr marL="228600" indent="-228600">
              <a:buAutoNum type="arabicPeriod"/>
            </a:pPr>
            <a:r>
              <a:rPr lang="kk-KZ" sz="3200" b="1" i="1" dirty="0" smtClean="0">
                <a:solidFill>
                  <a:srgbClr val="002060"/>
                </a:solidFill>
                <a:latin typeface="Bookman Old Style" pitchFamily="18" charset="0"/>
                <a:cs typeface="Times New Roman" pitchFamily="18" charset="0"/>
              </a:rPr>
              <a:t>Жобалар (</a:t>
            </a:r>
            <a:r>
              <a:rPr lang="en-US" sz="3200" b="1" i="1" dirty="0" smtClean="0">
                <a:solidFill>
                  <a:srgbClr val="002060"/>
                </a:solidFill>
                <a:latin typeface="Bookman Old Style" pitchFamily="18" charset="0"/>
                <a:cs typeface="Times New Roman" pitchFamily="18" charset="0"/>
              </a:rPr>
              <a:t>PowerPoint</a:t>
            </a:r>
            <a:r>
              <a:rPr lang="kk-KZ" sz="3200" b="1" i="1" dirty="0" smtClean="0">
                <a:solidFill>
                  <a:srgbClr val="002060"/>
                </a:solidFill>
                <a:latin typeface="Bookman Old Style" pitchFamily="18" charset="0"/>
                <a:cs typeface="Times New Roman" pitchFamily="18" charset="0"/>
              </a:rPr>
              <a:t>)</a:t>
            </a:r>
          </a:p>
          <a:p>
            <a:pPr marL="228600" indent="-228600">
              <a:buAutoNum type="arabicPeriod"/>
            </a:pPr>
            <a:endParaRPr lang="kk-KZ" sz="3200" b="1" i="1" dirty="0" smtClean="0">
              <a:solidFill>
                <a:srgbClr val="002060"/>
              </a:solidFill>
              <a:latin typeface="Bookman Old Style" pitchFamily="18" charset="0"/>
              <a:cs typeface="Times New Roman" pitchFamily="18" charset="0"/>
            </a:endParaRPr>
          </a:p>
          <a:p>
            <a:pPr marL="228600" indent="-228600">
              <a:buAutoNum type="arabicPeriod"/>
            </a:pPr>
            <a:r>
              <a:rPr lang="kk-KZ" sz="3200" b="1" i="1" dirty="0" smtClean="0">
                <a:solidFill>
                  <a:srgbClr val="002060"/>
                </a:solidFill>
                <a:latin typeface="Bookman Old Style" pitchFamily="18" charset="0"/>
                <a:cs typeface="Times New Roman" pitchFamily="18" charset="0"/>
              </a:rPr>
              <a:t>Сілтемелер </a:t>
            </a:r>
            <a:endParaRPr lang="kk-KZ" sz="3200" b="1" i="1" dirty="0" smtClean="0">
              <a:solidFill>
                <a:srgbClr val="002060"/>
              </a:solidFill>
              <a:latin typeface="Bookman Old Style" pitchFamily="18" charset="0"/>
              <a:cs typeface="Times New Roman" pitchFamily="18" charset="0"/>
            </a:endParaRPr>
          </a:p>
          <a:p>
            <a:pPr marL="228600" indent="-228600">
              <a:buAutoNum type="arabicPeriod"/>
            </a:pPr>
            <a:endParaRPr lang="kk-KZ" sz="3200" b="1" i="1" dirty="0" smtClean="0">
              <a:solidFill>
                <a:srgbClr val="002060"/>
              </a:solidFill>
              <a:latin typeface="Bookman Old Style" pitchFamily="18" charset="0"/>
              <a:cs typeface="Times New Roman" pitchFamily="18" charset="0"/>
            </a:endParaRPr>
          </a:p>
          <a:p>
            <a:pPr marL="228600" indent="-228600">
              <a:buAutoNum type="arabicPeriod"/>
            </a:pPr>
            <a:r>
              <a:rPr lang="kk-KZ" sz="3200" b="1" i="1" dirty="0" smtClean="0">
                <a:solidFill>
                  <a:srgbClr val="002060"/>
                </a:solidFill>
                <a:latin typeface="Bookman Old Style" pitchFamily="18" charset="0"/>
                <a:cs typeface="Times New Roman" pitchFamily="18" charset="0"/>
              </a:rPr>
              <a:t>Видеоконференциялар, </a:t>
            </a:r>
            <a:r>
              <a:rPr lang="kk-KZ" sz="3200" b="1" i="1" dirty="0" smtClean="0">
                <a:solidFill>
                  <a:srgbClr val="002060"/>
                </a:solidFill>
                <a:latin typeface="Bookman Old Style" pitchFamily="18" charset="0"/>
                <a:cs typeface="Times New Roman" pitchFamily="18" charset="0"/>
              </a:rPr>
              <a:t>вебинарлар</a:t>
            </a:r>
          </a:p>
          <a:p>
            <a:pPr marL="228600" indent="-228600">
              <a:buAutoNum type="arabicPeriod"/>
            </a:pPr>
            <a:endParaRPr lang="kk-KZ" sz="3200" b="1" i="1" dirty="0" smtClean="0">
              <a:solidFill>
                <a:srgbClr val="002060"/>
              </a:solidFill>
              <a:latin typeface="Bookman Old Style" pitchFamily="18" charset="0"/>
              <a:cs typeface="Times New Roman" pitchFamily="18" charset="0"/>
            </a:endParaRPr>
          </a:p>
          <a:p>
            <a:pPr marL="228600" indent="-228600">
              <a:buAutoNum type="arabicPeriod"/>
            </a:pPr>
            <a:r>
              <a:rPr lang="kk-KZ" sz="3200" b="1" i="1" dirty="0" smtClean="0">
                <a:solidFill>
                  <a:srgbClr val="002060"/>
                </a:solidFill>
                <a:latin typeface="Bookman Old Style" pitchFamily="18" charset="0"/>
                <a:cs typeface="Times New Roman" pitchFamily="18" charset="0"/>
              </a:rPr>
              <a:t>Оқу платформалары</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1" name="Picture 3"/>
          <p:cNvPicPr>
            <a:picLocks noChangeAspect="1" noChangeArrowheads="1"/>
          </p:cNvPicPr>
          <p:nvPr/>
        </p:nvPicPr>
        <p:blipFill>
          <a:blip r:embed="rId2" cstate="print"/>
          <a:srcRect/>
          <a:stretch>
            <a:fillRect/>
          </a:stretch>
        </p:blipFill>
        <p:spPr bwMode="auto">
          <a:xfrm>
            <a:off x="1071538" y="500042"/>
            <a:ext cx="2855901" cy="5739880"/>
          </a:xfrm>
          <a:prstGeom prst="rect">
            <a:avLst/>
          </a:prstGeom>
          <a:ln>
            <a:noFill/>
          </a:ln>
          <a:effectLst>
            <a:outerShdw blurRad="292100" dist="139700" dir="2700000" algn="tl" rotWithShape="0">
              <a:srgbClr val="333333">
                <a:alpha val="65000"/>
              </a:srgbClr>
            </a:outerShdw>
          </a:effectLst>
        </p:spPr>
      </p:pic>
      <p:pic>
        <p:nvPicPr>
          <p:cNvPr id="22532" name="Picture 4"/>
          <p:cNvPicPr>
            <a:picLocks noChangeAspect="1" noChangeArrowheads="1"/>
          </p:cNvPicPr>
          <p:nvPr/>
        </p:nvPicPr>
        <p:blipFill>
          <a:blip r:embed="rId3" cstate="print"/>
          <a:srcRect/>
          <a:stretch>
            <a:fillRect/>
          </a:stretch>
        </p:blipFill>
        <p:spPr bwMode="auto">
          <a:xfrm>
            <a:off x="4714876" y="500042"/>
            <a:ext cx="2928958" cy="5652063"/>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71934" y="285728"/>
            <a:ext cx="4572000" cy="6186309"/>
          </a:xfrm>
          <a:prstGeom prst="rect">
            <a:avLst/>
          </a:prstGeom>
        </p:spPr>
        <p:txBody>
          <a:bodyPr>
            <a:spAutoFit/>
          </a:bodyPr>
          <a:lstStyle/>
          <a:p>
            <a:pPr algn="ctr"/>
            <a:r>
              <a:rPr lang="kk-KZ" b="1" dirty="0" smtClean="0">
                <a:solidFill>
                  <a:srgbClr val="FF0000"/>
                </a:solidFill>
                <a:latin typeface="Times New Roman" pitchFamily="18" charset="0"/>
                <a:cs typeface="Times New Roman" pitchFamily="18" charset="0"/>
              </a:rPr>
              <a:t>Мәш</a:t>
            </a:r>
            <a:r>
              <a:rPr lang="en-US" b="1" dirty="0" smtClean="0">
                <a:solidFill>
                  <a:srgbClr val="FF0000"/>
                </a:solidFill>
                <a:latin typeface="Times New Roman" pitchFamily="18" charset="0"/>
                <a:cs typeface="Times New Roman" pitchFamily="18" charset="0"/>
              </a:rPr>
              <a:t>h</a:t>
            </a:r>
            <a:r>
              <a:rPr lang="kk-KZ" b="1" dirty="0" smtClean="0">
                <a:solidFill>
                  <a:srgbClr val="FF0000"/>
                </a:solidFill>
                <a:latin typeface="Times New Roman" pitchFamily="18" charset="0"/>
                <a:cs typeface="Times New Roman" pitchFamily="18" charset="0"/>
              </a:rPr>
              <a:t>үр Жүсіп Көпейұлы </a:t>
            </a:r>
            <a:r>
              <a:rPr lang="kk-KZ" b="1" dirty="0" smtClean="0">
                <a:solidFill>
                  <a:srgbClr val="002060"/>
                </a:solidFill>
                <a:latin typeface="Times New Roman" pitchFamily="18" charset="0"/>
                <a:cs typeface="Times New Roman" pitchFamily="18" charset="0"/>
              </a:rPr>
              <a:t>(</a:t>
            </a:r>
            <a:r>
              <a:rPr lang="ru-RU" b="1" dirty="0" smtClean="0">
                <a:solidFill>
                  <a:srgbClr val="002060"/>
                </a:solidFill>
                <a:latin typeface="Times New Roman" pitchFamily="18" charset="0"/>
                <a:cs typeface="Times New Roman" pitchFamily="18" charset="0"/>
              </a:rPr>
              <a:t>1858-1931</a:t>
            </a:r>
            <a:r>
              <a:rPr lang="kk-KZ" b="1" dirty="0" smtClean="0">
                <a:solidFill>
                  <a:srgbClr val="002060"/>
                </a:solidFill>
                <a:latin typeface="Times New Roman" pitchFamily="18" charset="0"/>
                <a:cs typeface="Times New Roman" pitchFamily="18" charset="0"/>
              </a:rPr>
              <a:t>). Ол ақын, ауыз әдебиетінің үлгілерін жинаушы. Ол белгілі түріктанушы Радловпен танысып, ауыз әдебиеті үлгілерін жинау ісімен айналысады. Ол жар-жар, бата, ғибратты сөздер, ертегі, аңыздар, діни қиссалардың халық арасында сақталған көне үлгілерін жинап, жариялаған. М.Ж.Көпейұлы Бұқар жырау, Шортанбай, Орынбай,Шөже, Жанақтың халық арасында ауызша тараған әдеби мұраларын хатқа түсірген. “Наурыз” атты шығармасында Наурыз мерекесінің қалыптасу тарихы туралы мол мағлұмат береді. Бұл еңбек қазіргі таңда Наурызға қатысты құнды жазба деректердің бірі. </a:t>
            </a:r>
          </a:p>
          <a:p>
            <a:pPr algn="ctr"/>
            <a:r>
              <a:rPr lang="kk-KZ" b="1" dirty="0" smtClean="0">
                <a:solidFill>
                  <a:srgbClr val="002060"/>
                </a:solidFill>
                <a:latin typeface="Times New Roman" pitchFamily="18" charset="0"/>
                <a:cs typeface="Times New Roman" pitchFamily="18" charset="0"/>
              </a:rPr>
              <a:t>М.Ж.Көпейұлы қазақ халқының ру тайпалық құрамын, шежіресін жазған. Оның жазған шежіресі қазақ халқының этникалық тарихын танып</a:t>
            </a:r>
            <a:r>
              <a:rPr lang="ru-RU" b="1" dirty="0" smtClean="0">
                <a:solidFill>
                  <a:srgbClr val="002060"/>
                </a:solidFill>
                <a:latin typeface="Times New Roman" pitchFamily="18" charset="0"/>
                <a:cs typeface="Times New Roman" pitchFamily="18" charset="0"/>
              </a:rPr>
              <a:t>-</a:t>
            </a:r>
            <a:r>
              <a:rPr lang="ru-RU" b="1" dirty="0" err="1" smtClean="0">
                <a:solidFill>
                  <a:srgbClr val="002060"/>
                </a:solidFill>
                <a:latin typeface="Times New Roman" pitchFamily="18" charset="0"/>
                <a:cs typeface="Times New Roman" pitchFamily="18" charset="0"/>
              </a:rPr>
              <a:t>білуде</a:t>
            </a:r>
            <a:r>
              <a:rPr lang="ru-RU" b="1" dirty="0" smtClean="0">
                <a:solidFill>
                  <a:srgbClr val="002060"/>
                </a:solidFill>
                <a:latin typeface="Times New Roman" pitchFamily="18" charset="0"/>
                <a:cs typeface="Times New Roman" pitchFamily="18" charset="0"/>
              </a:rPr>
              <a:t> </a:t>
            </a:r>
            <a:r>
              <a:rPr lang="kk-KZ" b="1" dirty="0" smtClean="0">
                <a:solidFill>
                  <a:srgbClr val="002060"/>
                </a:solidFill>
                <a:latin typeface="Times New Roman" pitchFamily="18" charset="0"/>
                <a:cs typeface="Times New Roman" pitchFamily="18" charset="0"/>
              </a:rPr>
              <a:t>құнды деректер қатарына жатады.</a:t>
            </a:r>
            <a:endParaRPr lang="ru-RU" b="1" dirty="0">
              <a:solidFill>
                <a:srgbClr val="002060"/>
              </a:solidFill>
              <a:latin typeface="Times New Roman" pitchFamily="18" charset="0"/>
              <a:cs typeface="Times New Roman" pitchFamily="18" charset="0"/>
            </a:endParaRPr>
          </a:p>
        </p:txBody>
      </p:sp>
      <p:pic>
        <p:nvPicPr>
          <p:cNvPr id="2050" name="Picture 2" descr="C:\Documents and Settings\Admin\Мои документы\Жүктемелер\_-_.jpg"/>
          <p:cNvPicPr>
            <a:picLocks noChangeAspect="1" noChangeArrowheads="1"/>
          </p:cNvPicPr>
          <p:nvPr/>
        </p:nvPicPr>
        <p:blipFill>
          <a:blip r:embed="rId3"/>
          <a:srcRect/>
          <a:stretch>
            <a:fillRect/>
          </a:stretch>
        </p:blipFill>
        <p:spPr bwMode="auto">
          <a:xfrm>
            <a:off x="214282" y="571480"/>
            <a:ext cx="3714776" cy="464460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TotalTime>
  <Words>183</Words>
  <PresentationFormat>Экран (4:3)</PresentationFormat>
  <Paragraphs>35</Paragraphs>
  <Slides>8</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Тема Office</vt:lpstr>
      <vt:lpstr>Слайд 1</vt:lpstr>
      <vt:lpstr>Слайд 2</vt:lpstr>
      <vt:lpstr>Слайд 3</vt:lpstr>
      <vt:lpstr>Слайд 4</vt:lpstr>
      <vt:lpstr>Слайд 5</vt:lpstr>
      <vt:lpstr>Слайд 6</vt:lpstr>
      <vt:lpstr>Слайд 7</vt:lpstr>
      <vt:lpstr>Слайд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cp:lastModifiedBy>Admin</cp:lastModifiedBy>
  <cp:revision>9</cp:revision>
  <dcterms:modified xsi:type="dcterms:W3CDTF">2020-08-12T19:57:32Z</dcterms:modified>
</cp:coreProperties>
</file>