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6" r:id="rId8"/>
    <p:sldId id="267" r:id="rId9"/>
    <p:sldId id="268" r:id="rId10"/>
    <p:sldId id="269" r:id="rId11"/>
    <p:sldId id="270" r:id="rId12"/>
    <p:sldId id="276" r:id="rId13"/>
  </p:sldIdLst>
  <p:sldSz cx="9144000" cy="5143500" type="screen16x9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1152"/>
      </p:cViewPr>
      <p:guideLst>
        <p:guide orient="horz" pos="216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781800" y="3965972"/>
            <a:ext cx="2362200" cy="1177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781801" y="3965974"/>
            <a:ext cx="1015999" cy="1177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781800" y="3958838"/>
            <a:ext cx="2362200" cy="7619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767512" y="2102644"/>
            <a:ext cx="2362200" cy="18561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356100" y="3371851"/>
            <a:ext cx="2474912" cy="17716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67964" y="174213"/>
            <a:ext cx="360807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02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2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2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781800" y="3965972"/>
            <a:ext cx="2362200" cy="1177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781801" y="3965974"/>
            <a:ext cx="1015999" cy="1177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781800" y="3958838"/>
            <a:ext cx="2362200" cy="7619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767512" y="2102644"/>
            <a:ext cx="2362200" cy="18561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356100" y="3371851"/>
            <a:ext cx="2474912" cy="17716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2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781800" y="3965972"/>
            <a:ext cx="2362200" cy="1177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781801" y="3965974"/>
            <a:ext cx="1015999" cy="1177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781800" y="3958838"/>
            <a:ext cx="2362200" cy="7619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767512" y="2102644"/>
            <a:ext cx="2362200" cy="18561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356100" y="3371851"/>
            <a:ext cx="2474912" cy="17716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19066" y="245269"/>
            <a:ext cx="8712200" cy="4595813"/>
          </a:xfrm>
          <a:custGeom>
            <a:avLst/>
            <a:gdLst/>
            <a:ahLst/>
            <a:cxnLst/>
            <a:rect l="l" t="t" r="r" b="b"/>
            <a:pathLst>
              <a:path w="8712200" h="6127750">
                <a:moveTo>
                  <a:pt x="8712200" y="0"/>
                </a:moveTo>
                <a:lnTo>
                  <a:pt x="1021308" y="0"/>
                </a:lnTo>
                <a:lnTo>
                  <a:pt x="973230" y="1111"/>
                </a:lnTo>
                <a:lnTo>
                  <a:pt x="925724" y="4413"/>
                </a:lnTo>
                <a:lnTo>
                  <a:pt x="878839" y="9857"/>
                </a:lnTo>
                <a:lnTo>
                  <a:pt x="832625" y="17393"/>
                </a:lnTo>
                <a:lnTo>
                  <a:pt x="787130" y="26973"/>
                </a:lnTo>
                <a:lnTo>
                  <a:pt x="742403" y="38547"/>
                </a:lnTo>
                <a:lnTo>
                  <a:pt x="698494" y="52066"/>
                </a:lnTo>
                <a:lnTo>
                  <a:pt x="655451" y="67482"/>
                </a:lnTo>
                <a:lnTo>
                  <a:pt x="613323" y="84745"/>
                </a:lnTo>
                <a:lnTo>
                  <a:pt x="572160" y="103806"/>
                </a:lnTo>
                <a:lnTo>
                  <a:pt x="532011" y="124616"/>
                </a:lnTo>
                <a:lnTo>
                  <a:pt x="492924" y="147126"/>
                </a:lnTo>
                <a:lnTo>
                  <a:pt x="454949" y="171288"/>
                </a:lnTo>
                <a:lnTo>
                  <a:pt x="418135" y="197051"/>
                </a:lnTo>
                <a:lnTo>
                  <a:pt x="382530" y="224368"/>
                </a:lnTo>
                <a:lnTo>
                  <a:pt x="348184" y="253189"/>
                </a:lnTo>
                <a:lnTo>
                  <a:pt x="315145" y="283464"/>
                </a:lnTo>
                <a:lnTo>
                  <a:pt x="283464" y="315145"/>
                </a:lnTo>
                <a:lnTo>
                  <a:pt x="253189" y="348184"/>
                </a:lnTo>
                <a:lnTo>
                  <a:pt x="224368" y="382530"/>
                </a:lnTo>
                <a:lnTo>
                  <a:pt x="197051" y="418135"/>
                </a:lnTo>
                <a:lnTo>
                  <a:pt x="171288" y="454949"/>
                </a:lnTo>
                <a:lnTo>
                  <a:pt x="147126" y="492924"/>
                </a:lnTo>
                <a:lnTo>
                  <a:pt x="124616" y="532011"/>
                </a:lnTo>
                <a:lnTo>
                  <a:pt x="103806" y="572160"/>
                </a:lnTo>
                <a:lnTo>
                  <a:pt x="84745" y="613323"/>
                </a:lnTo>
                <a:lnTo>
                  <a:pt x="67482" y="655451"/>
                </a:lnTo>
                <a:lnTo>
                  <a:pt x="52066" y="698494"/>
                </a:lnTo>
                <a:lnTo>
                  <a:pt x="38547" y="742403"/>
                </a:lnTo>
                <a:lnTo>
                  <a:pt x="26973" y="787130"/>
                </a:lnTo>
                <a:lnTo>
                  <a:pt x="17393" y="832625"/>
                </a:lnTo>
                <a:lnTo>
                  <a:pt x="9857" y="878839"/>
                </a:lnTo>
                <a:lnTo>
                  <a:pt x="4413" y="925724"/>
                </a:lnTo>
                <a:lnTo>
                  <a:pt x="1111" y="973230"/>
                </a:lnTo>
                <a:lnTo>
                  <a:pt x="0" y="1021308"/>
                </a:lnTo>
                <a:lnTo>
                  <a:pt x="0" y="6127750"/>
                </a:lnTo>
                <a:lnTo>
                  <a:pt x="7690878" y="6127750"/>
                </a:lnTo>
                <a:lnTo>
                  <a:pt x="7738956" y="6126638"/>
                </a:lnTo>
                <a:lnTo>
                  <a:pt x="7786462" y="6123336"/>
                </a:lnTo>
                <a:lnTo>
                  <a:pt x="7833347" y="6117892"/>
                </a:lnTo>
                <a:lnTo>
                  <a:pt x="7879562" y="6110356"/>
                </a:lnTo>
                <a:lnTo>
                  <a:pt x="7925057" y="6100776"/>
                </a:lnTo>
                <a:lnTo>
                  <a:pt x="7969784" y="6089202"/>
                </a:lnTo>
                <a:lnTo>
                  <a:pt x="8013694" y="6075683"/>
                </a:lnTo>
                <a:lnTo>
                  <a:pt x="8056737" y="6060267"/>
                </a:lnTo>
                <a:lnTo>
                  <a:pt x="8098865" y="6043004"/>
                </a:lnTo>
                <a:lnTo>
                  <a:pt x="8140028" y="6023943"/>
                </a:lnTo>
                <a:lnTo>
                  <a:pt x="8180178" y="6003133"/>
                </a:lnTo>
                <a:lnTo>
                  <a:pt x="8219266" y="5980623"/>
                </a:lnTo>
                <a:lnTo>
                  <a:pt x="8257241" y="5956461"/>
                </a:lnTo>
                <a:lnTo>
                  <a:pt x="8294056" y="5930698"/>
                </a:lnTo>
                <a:lnTo>
                  <a:pt x="8329662" y="5903381"/>
                </a:lnTo>
                <a:lnTo>
                  <a:pt x="8364008" y="5874560"/>
                </a:lnTo>
                <a:lnTo>
                  <a:pt x="8397047" y="5844285"/>
                </a:lnTo>
                <a:lnTo>
                  <a:pt x="8428729" y="5812604"/>
                </a:lnTo>
                <a:lnTo>
                  <a:pt x="8459005" y="5779565"/>
                </a:lnTo>
                <a:lnTo>
                  <a:pt x="8487826" y="5745219"/>
                </a:lnTo>
                <a:lnTo>
                  <a:pt x="8515143" y="5709614"/>
                </a:lnTo>
                <a:lnTo>
                  <a:pt x="8540907" y="5672800"/>
                </a:lnTo>
                <a:lnTo>
                  <a:pt x="8565069" y="5634825"/>
                </a:lnTo>
                <a:lnTo>
                  <a:pt x="8587580" y="5595738"/>
                </a:lnTo>
                <a:lnTo>
                  <a:pt x="8608391" y="5555589"/>
                </a:lnTo>
                <a:lnTo>
                  <a:pt x="8627452" y="5514426"/>
                </a:lnTo>
                <a:lnTo>
                  <a:pt x="8644716" y="5472298"/>
                </a:lnTo>
                <a:lnTo>
                  <a:pt x="8660132" y="5429255"/>
                </a:lnTo>
                <a:lnTo>
                  <a:pt x="8673651" y="5385346"/>
                </a:lnTo>
                <a:lnTo>
                  <a:pt x="8685226" y="5340619"/>
                </a:lnTo>
                <a:lnTo>
                  <a:pt x="8694805" y="5295124"/>
                </a:lnTo>
                <a:lnTo>
                  <a:pt x="8702342" y="5248910"/>
                </a:lnTo>
                <a:lnTo>
                  <a:pt x="8707786" y="5202025"/>
                </a:lnTo>
                <a:lnTo>
                  <a:pt x="8711088" y="5154519"/>
                </a:lnTo>
                <a:lnTo>
                  <a:pt x="8712200" y="5106441"/>
                </a:lnTo>
                <a:lnTo>
                  <a:pt x="8712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19066" y="245269"/>
            <a:ext cx="8712200" cy="4595813"/>
          </a:xfrm>
          <a:custGeom>
            <a:avLst/>
            <a:gdLst/>
            <a:ahLst/>
            <a:cxnLst/>
            <a:rect l="l" t="t" r="r" b="b"/>
            <a:pathLst>
              <a:path w="8712200" h="6127750">
                <a:moveTo>
                  <a:pt x="1021308" y="0"/>
                </a:moveTo>
                <a:lnTo>
                  <a:pt x="8712200" y="0"/>
                </a:lnTo>
                <a:lnTo>
                  <a:pt x="8712200" y="5106441"/>
                </a:lnTo>
                <a:lnTo>
                  <a:pt x="8711088" y="5154519"/>
                </a:lnTo>
                <a:lnTo>
                  <a:pt x="8707786" y="5202025"/>
                </a:lnTo>
                <a:lnTo>
                  <a:pt x="8702342" y="5248910"/>
                </a:lnTo>
                <a:lnTo>
                  <a:pt x="8694805" y="5295124"/>
                </a:lnTo>
                <a:lnTo>
                  <a:pt x="8685226" y="5340619"/>
                </a:lnTo>
                <a:lnTo>
                  <a:pt x="8673651" y="5385346"/>
                </a:lnTo>
                <a:lnTo>
                  <a:pt x="8660132" y="5429255"/>
                </a:lnTo>
                <a:lnTo>
                  <a:pt x="8644716" y="5472298"/>
                </a:lnTo>
                <a:lnTo>
                  <a:pt x="8627452" y="5514426"/>
                </a:lnTo>
                <a:lnTo>
                  <a:pt x="8608391" y="5555589"/>
                </a:lnTo>
                <a:lnTo>
                  <a:pt x="8587580" y="5595738"/>
                </a:lnTo>
                <a:lnTo>
                  <a:pt x="8565069" y="5634825"/>
                </a:lnTo>
                <a:lnTo>
                  <a:pt x="8540907" y="5672800"/>
                </a:lnTo>
                <a:lnTo>
                  <a:pt x="8515143" y="5709614"/>
                </a:lnTo>
                <a:lnTo>
                  <a:pt x="8487826" y="5745219"/>
                </a:lnTo>
                <a:lnTo>
                  <a:pt x="8459005" y="5779565"/>
                </a:lnTo>
                <a:lnTo>
                  <a:pt x="8428729" y="5812604"/>
                </a:lnTo>
                <a:lnTo>
                  <a:pt x="8397047" y="5844285"/>
                </a:lnTo>
                <a:lnTo>
                  <a:pt x="8364008" y="5874560"/>
                </a:lnTo>
                <a:lnTo>
                  <a:pt x="8329662" y="5903381"/>
                </a:lnTo>
                <a:lnTo>
                  <a:pt x="8294056" y="5930698"/>
                </a:lnTo>
                <a:lnTo>
                  <a:pt x="8257241" y="5956461"/>
                </a:lnTo>
                <a:lnTo>
                  <a:pt x="8219266" y="5980623"/>
                </a:lnTo>
                <a:lnTo>
                  <a:pt x="8180178" y="6003133"/>
                </a:lnTo>
                <a:lnTo>
                  <a:pt x="8140028" y="6023943"/>
                </a:lnTo>
                <a:lnTo>
                  <a:pt x="8098865" y="6043004"/>
                </a:lnTo>
                <a:lnTo>
                  <a:pt x="8056737" y="6060267"/>
                </a:lnTo>
                <a:lnTo>
                  <a:pt x="8013694" y="6075683"/>
                </a:lnTo>
                <a:lnTo>
                  <a:pt x="7969784" y="6089202"/>
                </a:lnTo>
                <a:lnTo>
                  <a:pt x="7925057" y="6100776"/>
                </a:lnTo>
                <a:lnTo>
                  <a:pt x="7879562" y="6110356"/>
                </a:lnTo>
                <a:lnTo>
                  <a:pt x="7833347" y="6117892"/>
                </a:lnTo>
                <a:lnTo>
                  <a:pt x="7786462" y="6123336"/>
                </a:lnTo>
                <a:lnTo>
                  <a:pt x="7738956" y="6126638"/>
                </a:lnTo>
                <a:lnTo>
                  <a:pt x="7690878" y="6127750"/>
                </a:lnTo>
                <a:lnTo>
                  <a:pt x="0" y="6127750"/>
                </a:lnTo>
                <a:lnTo>
                  <a:pt x="0" y="1021308"/>
                </a:lnTo>
                <a:lnTo>
                  <a:pt x="1111" y="973230"/>
                </a:lnTo>
                <a:lnTo>
                  <a:pt x="4413" y="925724"/>
                </a:lnTo>
                <a:lnTo>
                  <a:pt x="9857" y="878839"/>
                </a:lnTo>
                <a:lnTo>
                  <a:pt x="17393" y="832625"/>
                </a:lnTo>
                <a:lnTo>
                  <a:pt x="26973" y="787130"/>
                </a:lnTo>
                <a:lnTo>
                  <a:pt x="38547" y="742403"/>
                </a:lnTo>
                <a:lnTo>
                  <a:pt x="52066" y="698494"/>
                </a:lnTo>
                <a:lnTo>
                  <a:pt x="67482" y="655451"/>
                </a:lnTo>
                <a:lnTo>
                  <a:pt x="84745" y="613323"/>
                </a:lnTo>
                <a:lnTo>
                  <a:pt x="103806" y="572160"/>
                </a:lnTo>
                <a:lnTo>
                  <a:pt x="124616" y="532011"/>
                </a:lnTo>
                <a:lnTo>
                  <a:pt x="147126" y="492924"/>
                </a:lnTo>
                <a:lnTo>
                  <a:pt x="171288" y="454949"/>
                </a:lnTo>
                <a:lnTo>
                  <a:pt x="197051" y="418135"/>
                </a:lnTo>
                <a:lnTo>
                  <a:pt x="224368" y="382530"/>
                </a:lnTo>
                <a:lnTo>
                  <a:pt x="253189" y="348184"/>
                </a:lnTo>
                <a:lnTo>
                  <a:pt x="283464" y="315145"/>
                </a:lnTo>
                <a:lnTo>
                  <a:pt x="315145" y="283464"/>
                </a:lnTo>
                <a:lnTo>
                  <a:pt x="348184" y="253189"/>
                </a:lnTo>
                <a:lnTo>
                  <a:pt x="382530" y="224368"/>
                </a:lnTo>
                <a:lnTo>
                  <a:pt x="418135" y="197051"/>
                </a:lnTo>
                <a:lnTo>
                  <a:pt x="454949" y="171288"/>
                </a:lnTo>
                <a:lnTo>
                  <a:pt x="492924" y="147126"/>
                </a:lnTo>
                <a:lnTo>
                  <a:pt x="532011" y="124616"/>
                </a:lnTo>
                <a:lnTo>
                  <a:pt x="572160" y="103806"/>
                </a:lnTo>
                <a:lnTo>
                  <a:pt x="613323" y="84745"/>
                </a:lnTo>
                <a:lnTo>
                  <a:pt x="655451" y="67482"/>
                </a:lnTo>
                <a:lnTo>
                  <a:pt x="698494" y="52066"/>
                </a:lnTo>
                <a:lnTo>
                  <a:pt x="742403" y="38547"/>
                </a:lnTo>
                <a:lnTo>
                  <a:pt x="787130" y="26973"/>
                </a:lnTo>
                <a:lnTo>
                  <a:pt x="832625" y="17393"/>
                </a:lnTo>
                <a:lnTo>
                  <a:pt x="878839" y="9857"/>
                </a:lnTo>
                <a:lnTo>
                  <a:pt x="925724" y="4413"/>
                </a:lnTo>
                <a:lnTo>
                  <a:pt x="973230" y="1111"/>
                </a:lnTo>
                <a:lnTo>
                  <a:pt x="1021308" y="0"/>
                </a:lnTo>
                <a:close/>
              </a:path>
            </a:pathLst>
          </a:custGeom>
          <a:ln w="10795">
            <a:solidFill>
              <a:srgbClr val="385D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9396" y="23620"/>
            <a:ext cx="8923655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00206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4435" y="1977437"/>
            <a:ext cx="791654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0020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2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adilet.zan.kz/kaz/docs/V1800017338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hyperlink" Target="http://adilet.zan.kz/kaz/docs/V1900018382/history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adilet.zan.kz/kaz/docs/V1900018705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://adilet.zan.kz/kaz/docs/V1700015982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adilet.zan.kz/kaz/docs/V1800017757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nline.zakon.kz/Document/?link_id=1003643011" TargetMode="External"/><Relationship Id="rId3" Type="http://schemas.openxmlformats.org/officeDocument/2006/relationships/hyperlink" Target="http://online.zakon.kz/Document/?link_id=1007460913" TargetMode="External"/><Relationship Id="rId7" Type="http://schemas.openxmlformats.org/officeDocument/2006/relationships/hyperlink" Target="http://online.zakon.kz/Document/?link_id=1001871668" TargetMode="External"/><Relationship Id="rId2" Type="http://schemas.openxmlformats.org/officeDocument/2006/relationships/hyperlink" Target="http://online.zakon.kz/Document/?link_id=100614788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nline.zakon.kz/Document/?link_id=1007245416" TargetMode="External"/><Relationship Id="rId5" Type="http://schemas.openxmlformats.org/officeDocument/2006/relationships/hyperlink" Target="http://online.zakon.kz/Document/?link_id=1007460916" TargetMode="External"/><Relationship Id="rId4" Type="http://schemas.openxmlformats.org/officeDocument/2006/relationships/hyperlink" Target="http://online.zakon.kz/Document/?link_id=1007460914" TargetMode="External"/><Relationship Id="rId9" Type="http://schemas.openxmlformats.org/officeDocument/2006/relationships/hyperlink" Target="http://online.zakon.kz/Document/?link_id=100569004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255080"/>
            <a:ext cx="677481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0" spc="-5" dirty="0">
                <a:latin typeface="Calibri"/>
                <a:cs typeface="Calibri"/>
              </a:rPr>
              <a:t>Национальная </a:t>
            </a:r>
            <a:r>
              <a:rPr sz="2000" b="0" spc="-10" dirty="0">
                <a:latin typeface="Calibri"/>
                <a:cs typeface="Calibri"/>
              </a:rPr>
              <a:t>академия </a:t>
            </a:r>
            <a:r>
              <a:rPr sz="2000" b="0" spc="-5" dirty="0">
                <a:latin typeface="Calibri"/>
                <a:cs typeface="Calibri"/>
              </a:rPr>
              <a:t>образования имени И.</a:t>
            </a:r>
            <a:r>
              <a:rPr sz="2000" b="0" spc="70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"/>
                <a:cs typeface="Calibri"/>
              </a:rPr>
              <a:t>Алтынсарина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76600" y="4562322"/>
            <a:ext cx="211264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002060"/>
                </a:solidFill>
                <a:latin typeface="Calibri"/>
                <a:cs typeface="Calibri"/>
              </a:rPr>
              <a:t>г. 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Нур-Султан 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- 2020</a:t>
            </a:r>
            <a:r>
              <a:rPr sz="1800" spc="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45" dirty="0">
                <a:solidFill>
                  <a:srgbClr val="002060"/>
                </a:solidFill>
                <a:latin typeface="Calibri"/>
                <a:cs typeface="Calibri"/>
              </a:rPr>
              <a:t>г.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9600" y="1178719"/>
            <a:ext cx="7680325" cy="2008823"/>
          </a:xfrm>
          <a:custGeom>
            <a:avLst/>
            <a:gdLst/>
            <a:ahLst/>
            <a:cxnLst/>
            <a:rect l="l" t="t" r="r" b="b"/>
            <a:pathLst>
              <a:path w="7680325" h="2678429">
                <a:moveTo>
                  <a:pt x="7680325" y="0"/>
                </a:moveTo>
                <a:lnTo>
                  <a:pt x="0" y="0"/>
                </a:lnTo>
                <a:lnTo>
                  <a:pt x="0" y="2678112"/>
                </a:lnTo>
                <a:lnTo>
                  <a:pt x="7680325" y="2678112"/>
                </a:lnTo>
                <a:lnTo>
                  <a:pt x="7680325" y="0"/>
                </a:lnTo>
                <a:close/>
              </a:path>
            </a:pathLst>
          </a:custGeom>
          <a:solidFill>
            <a:srgbClr val="CCE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09800" y="1352550"/>
            <a:ext cx="4725035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2060"/>
                </a:solidFill>
                <a:latin typeface="Calibri"/>
                <a:cs typeface="Calibri"/>
              </a:rPr>
              <a:t>ОБ ОСОБЕННОСТЯХ </a:t>
            </a:r>
            <a:r>
              <a:rPr sz="2400" b="1" spc="-25" dirty="0">
                <a:solidFill>
                  <a:srgbClr val="002060"/>
                </a:solidFill>
                <a:latin typeface="Calibri"/>
                <a:cs typeface="Calibri"/>
              </a:rPr>
              <a:t>ОРГАНИЗАЦИИ  </a:t>
            </a:r>
            <a:r>
              <a:rPr sz="2400" b="1" spc="-35" dirty="0">
                <a:solidFill>
                  <a:srgbClr val="002060"/>
                </a:solidFill>
                <a:latin typeface="Calibri"/>
                <a:cs typeface="Calibri"/>
              </a:rPr>
              <a:t>ОБРАЗОВАТЕЛЬНОГО </a:t>
            </a:r>
            <a:r>
              <a:rPr sz="2400" b="1" spc="-15" dirty="0">
                <a:solidFill>
                  <a:srgbClr val="002060"/>
                </a:solidFill>
                <a:latin typeface="Calibri"/>
                <a:cs typeface="Calibri"/>
              </a:rPr>
              <a:t>ПРОЦЕССА </a:t>
            </a:r>
            <a:r>
              <a:rPr sz="2400" b="1" dirty="0">
                <a:solidFill>
                  <a:srgbClr val="002060"/>
                </a:solidFill>
                <a:latin typeface="Calibri"/>
                <a:cs typeface="Calibri"/>
              </a:rPr>
              <a:t>В  </a:t>
            </a:r>
            <a:r>
              <a:rPr sz="2400" b="1" spc="-25" dirty="0">
                <a:solidFill>
                  <a:srgbClr val="002060"/>
                </a:solidFill>
                <a:latin typeface="Calibri"/>
                <a:cs typeface="Calibri"/>
              </a:rPr>
              <a:t>ОБЩЕОБРАЗОВАТЕЛЬНЫХ</a:t>
            </a:r>
            <a:r>
              <a:rPr sz="2400" b="1" spc="-5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 b="1" spc="-25" dirty="0">
                <a:solidFill>
                  <a:srgbClr val="002060"/>
                </a:solidFill>
                <a:latin typeface="Calibri"/>
                <a:cs typeface="Calibri"/>
              </a:rPr>
              <a:t>ШКОЛАХ  </a:t>
            </a:r>
            <a:r>
              <a:rPr sz="2400" b="1" spc="-10" dirty="0">
                <a:solidFill>
                  <a:srgbClr val="002060"/>
                </a:solidFill>
                <a:latin typeface="Calibri"/>
                <a:cs typeface="Calibri"/>
              </a:rPr>
              <a:t>РЕСПУБЛИКИ</a:t>
            </a:r>
            <a:r>
              <a:rPr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 b="1" spc="-35" dirty="0">
                <a:solidFill>
                  <a:srgbClr val="002060"/>
                </a:solidFill>
                <a:latin typeface="Calibri"/>
                <a:cs typeface="Calibri"/>
              </a:rPr>
              <a:t>КАЗАХСТАН</a:t>
            </a:r>
            <a:endParaRPr sz="24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</a:pPr>
            <a:r>
              <a:rPr sz="2400" b="1" dirty="0">
                <a:solidFill>
                  <a:srgbClr val="002060"/>
                </a:solidFill>
                <a:latin typeface="Calibri"/>
                <a:cs typeface="Calibri"/>
              </a:rPr>
              <a:t>В </a:t>
            </a:r>
            <a:r>
              <a:rPr sz="2400" b="1" spc="-5" dirty="0">
                <a:solidFill>
                  <a:srgbClr val="002060"/>
                </a:solidFill>
                <a:latin typeface="Calibri"/>
                <a:cs typeface="Calibri"/>
              </a:rPr>
              <a:t>2020-2021 УЧЕБНОМ</a:t>
            </a:r>
            <a:r>
              <a:rPr sz="2400" b="1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2400" b="1" spc="-45" dirty="0">
                <a:solidFill>
                  <a:srgbClr val="002060"/>
                </a:solidFill>
                <a:latin typeface="Calibri"/>
                <a:cs typeface="Calibri"/>
              </a:rPr>
              <a:t>ГОДУ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81800" y="5287963"/>
              <a:ext cx="2362200" cy="157003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81800" y="5287964"/>
              <a:ext cx="1015999" cy="157003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767512" y="2803525"/>
              <a:ext cx="2362200" cy="247491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56100" y="4495800"/>
              <a:ext cx="2474912" cy="236219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198179" y="134470"/>
            <a:ext cx="476885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0070C0"/>
                </a:solidFill>
              </a:rPr>
              <a:t>ОСОБЕННОСТИ 2020-2021 </a:t>
            </a:r>
            <a:r>
              <a:rPr sz="2000" spc="-10" dirty="0">
                <a:solidFill>
                  <a:srgbClr val="0070C0"/>
                </a:solidFill>
              </a:rPr>
              <a:t>УЧЕБНОГО</a:t>
            </a:r>
            <a:r>
              <a:rPr sz="2000" spc="-45" dirty="0">
                <a:solidFill>
                  <a:srgbClr val="0070C0"/>
                </a:solidFill>
              </a:rPr>
              <a:t> </a:t>
            </a:r>
            <a:r>
              <a:rPr sz="2000" spc="-30" dirty="0">
                <a:solidFill>
                  <a:srgbClr val="0070C0"/>
                </a:solidFill>
              </a:rPr>
              <a:t>ГОДА</a:t>
            </a:r>
            <a:endParaRPr sz="2000"/>
          </a:p>
        </p:txBody>
      </p:sp>
      <p:grpSp>
        <p:nvGrpSpPr>
          <p:cNvPr id="10" name="object 10"/>
          <p:cNvGrpSpPr/>
          <p:nvPr/>
        </p:nvGrpSpPr>
        <p:grpSpPr>
          <a:xfrm>
            <a:off x="97537" y="556641"/>
            <a:ext cx="2159635" cy="1226820"/>
            <a:chOff x="97536" y="742188"/>
            <a:chExt cx="2159635" cy="1635760"/>
          </a:xfrm>
        </p:grpSpPr>
        <p:sp>
          <p:nvSpPr>
            <p:cNvPr id="11" name="object 11"/>
            <p:cNvSpPr/>
            <p:nvPr/>
          </p:nvSpPr>
          <p:spPr>
            <a:xfrm>
              <a:off x="97536" y="742188"/>
              <a:ext cx="2159507" cy="163372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28016" y="877823"/>
              <a:ext cx="1836419" cy="149961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45436" y="933441"/>
            <a:ext cx="800100" cy="65979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2020-2021</a:t>
            </a:r>
            <a:endParaRPr sz="1400">
              <a:latin typeface="Calibri"/>
              <a:cs typeface="Calibri"/>
            </a:endParaRPr>
          </a:p>
          <a:p>
            <a:pPr marL="268605" marR="51435" indent="-207645">
              <a:lnSpc>
                <a:spcPct val="100000"/>
              </a:lnSpc>
            </a:pP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уч</a:t>
            </a:r>
            <a:r>
              <a:rPr sz="1400" b="1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б</a:t>
            </a:r>
            <a:r>
              <a:rPr sz="1400" b="1" dirty="0">
                <a:solidFill>
                  <a:srgbClr val="002060"/>
                </a:solidFill>
                <a:latin typeface="Calibri"/>
                <a:cs typeface="Calibri"/>
              </a:rPr>
              <a:t>н</a:t>
            </a: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ы</a:t>
            </a:r>
            <a:r>
              <a:rPr sz="1400" b="1" dirty="0">
                <a:solidFill>
                  <a:srgbClr val="002060"/>
                </a:solidFill>
                <a:latin typeface="Calibri"/>
                <a:cs typeface="Calibri"/>
              </a:rPr>
              <a:t>й  </a:t>
            </a: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год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835908" y="556642"/>
            <a:ext cx="5268467" cy="67894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663012" y="650221"/>
            <a:ext cx="121983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002060"/>
                </a:solidFill>
                <a:latin typeface="Calibri"/>
                <a:cs typeface="Calibri"/>
              </a:rPr>
              <a:t>содержание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02210" y="650221"/>
            <a:ext cx="3253104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73175" algn="l"/>
                <a:tab pos="1937385" algn="l"/>
              </a:tabLst>
            </a:pP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П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ер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800" spc="-25" dirty="0">
                <a:solidFill>
                  <a:srgbClr val="002060"/>
                </a:solidFill>
                <a:latin typeface="Calibri"/>
                <a:cs typeface="Calibri"/>
              </a:rPr>
              <a:t>х</a:t>
            </a:r>
            <a:r>
              <a:rPr sz="1800" spc="-50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д	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а	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б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но</a:t>
            </a:r>
            <a:r>
              <a:rPr sz="1800" spc="-15" dirty="0">
                <a:solidFill>
                  <a:srgbClr val="002060"/>
                </a:solidFill>
                <a:latin typeface="Calibri"/>
                <a:cs typeface="Calibri"/>
              </a:rPr>
              <a:t>в</a:t>
            </a:r>
            <a:r>
              <a:rPr sz="1800" spc="5" dirty="0">
                <a:solidFill>
                  <a:srgbClr val="002060"/>
                </a:solidFill>
                <a:latin typeface="Calibri"/>
                <a:cs typeface="Calibri"/>
              </a:rPr>
              <a:t>л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нно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 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образования 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11-го</a:t>
            </a:r>
            <a:r>
              <a:rPr sz="1800" spc="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класса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676400" y="1231011"/>
            <a:ext cx="7040880" cy="2379821"/>
            <a:chOff x="1676400" y="1641347"/>
            <a:chExt cx="7040880" cy="3173095"/>
          </a:xfrm>
        </p:grpSpPr>
        <p:sp>
          <p:nvSpPr>
            <p:cNvPr id="18" name="object 18"/>
            <p:cNvSpPr/>
            <p:nvPr/>
          </p:nvSpPr>
          <p:spPr>
            <a:xfrm>
              <a:off x="1863851" y="1641347"/>
              <a:ext cx="6853427" cy="138836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76400" y="3910583"/>
              <a:ext cx="5466575" cy="90373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424163" y="3026131"/>
            <a:ext cx="349821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57910" algn="l"/>
                <a:tab pos="2113915" algn="l"/>
                <a:tab pos="2380615" algn="l"/>
                <a:tab pos="3191510" algn="l"/>
              </a:tabLst>
            </a:pP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у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ч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еб</a:t>
            </a:r>
            <a:r>
              <a:rPr sz="1800" spc="5" dirty="0">
                <a:solidFill>
                  <a:srgbClr val="002060"/>
                </a:solidFill>
                <a:latin typeface="Calibri"/>
                <a:cs typeface="Calibri"/>
              </a:rPr>
              <a:t>н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spc="-25" dirty="0">
                <a:solidFill>
                  <a:srgbClr val="002060"/>
                </a:solidFill>
                <a:latin typeface="Calibri"/>
                <a:cs typeface="Calibri"/>
              </a:rPr>
              <a:t>г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о	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п</a:t>
            </a:r>
            <a:r>
              <a:rPr sz="1800" spc="10" dirty="0">
                <a:solidFill>
                  <a:srgbClr val="002060"/>
                </a:solidFill>
                <a:latin typeface="Calibri"/>
                <a:cs typeface="Calibri"/>
              </a:rPr>
              <a:t>р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ц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с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с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а	в	ф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spc="10" dirty="0">
                <a:solidFill>
                  <a:srgbClr val="002060"/>
                </a:solidFill>
                <a:latin typeface="Calibri"/>
                <a:cs typeface="Calibri"/>
              </a:rPr>
              <a:t>р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м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	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ДО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42251" y="3026132"/>
            <a:ext cx="129222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рга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ни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з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а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ци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я 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(правила)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283209" y="2268855"/>
            <a:ext cx="6296025" cy="2078355"/>
            <a:chOff x="1283208" y="3025140"/>
            <a:chExt cx="6296025" cy="2771140"/>
          </a:xfrm>
        </p:grpSpPr>
        <p:sp>
          <p:nvSpPr>
            <p:cNvPr id="23" name="object 23"/>
            <p:cNvSpPr/>
            <p:nvPr/>
          </p:nvSpPr>
          <p:spPr>
            <a:xfrm>
              <a:off x="1635251" y="3025140"/>
              <a:ext cx="5943599" cy="696467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83208" y="5015483"/>
              <a:ext cx="5641847" cy="780287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801766" y="1480660"/>
            <a:ext cx="6694170" cy="12208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marR="5080" indent="-635">
              <a:lnSpc>
                <a:spcPct val="100000"/>
              </a:lnSpc>
              <a:spcBef>
                <a:spcPts val="100"/>
              </a:spcBef>
              <a:tabLst>
                <a:tab pos="1508125" algn="l"/>
                <a:tab pos="2299335" algn="l"/>
                <a:tab pos="3549015" algn="l"/>
                <a:tab pos="3846195" algn="l"/>
                <a:tab pos="4490720" algn="l"/>
                <a:tab pos="5507355" algn="l"/>
                <a:tab pos="6557645" algn="l"/>
              </a:tabLst>
            </a:pPr>
            <a:r>
              <a:rPr sz="1800" spc="5" dirty="0">
                <a:solidFill>
                  <a:srgbClr val="002060"/>
                </a:solidFill>
                <a:latin typeface="Calibri"/>
                <a:cs typeface="Calibri"/>
              </a:rPr>
              <a:t>В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дре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ни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	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вых	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п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р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д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ме</a:t>
            </a:r>
            <a:r>
              <a:rPr sz="1800" spc="-30" dirty="0">
                <a:solidFill>
                  <a:srgbClr val="002060"/>
                </a:solidFill>
                <a:latin typeface="Calibri"/>
                <a:cs typeface="Calibri"/>
              </a:rPr>
              <a:t>т</a:t>
            </a:r>
            <a:r>
              <a:rPr sz="1800" spc="10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в	в	11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-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м	</a:t>
            </a:r>
            <a:r>
              <a:rPr sz="1800" spc="5" dirty="0">
                <a:solidFill>
                  <a:srgbClr val="002060"/>
                </a:solidFill>
                <a:latin typeface="Calibri"/>
                <a:cs typeface="Calibri"/>
              </a:rPr>
              <a:t>кл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а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с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с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е	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(</a:t>
            </a:r>
            <a:r>
              <a:rPr sz="1800" spc="-114" dirty="0">
                <a:solidFill>
                  <a:srgbClr val="002060"/>
                </a:solidFill>
                <a:latin typeface="Calibri"/>
                <a:cs typeface="Calibri"/>
              </a:rPr>
              <a:t>Г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раф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и</a:t>
            </a:r>
            <a:r>
              <a:rPr sz="1800" spc="-20" dirty="0">
                <a:solidFill>
                  <a:srgbClr val="002060"/>
                </a:solidFill>
                <a:latin typeface="Calibri"/>
                <a:cs typeface="Calibri"/>
              </a:rPr>
              <a:t>к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а	и 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проектирование, Оновы 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предпринимательства 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и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бизнеса,</a:t>
            </a:r>
            <a:r>
              <a:rPr sz="1800" spc="11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002060"/>
                </a:solidFill>
                <a:latin typeface="Calibri"/>
                <a:cs typeface="Calibri"/>
              </a:rPr>
              <a:t>НВТП)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Апробация учебников «Әліппе», «Ана тілі» 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в 1-м</a:t>
            </a:r>
            <a:r>
              <a:rPr sz="1800" spc="7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классе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206209" y="504930"/>
            <a:ext cx="3371850" cy="3255169"/>
            <a:chOff x="206209" y="673239"/>
            <a:chExt cx="3371850" cy="4340225"/>
          </a:xfrm>
        </p:grpSpPr>
        <p:sp>
          <p:nvSpPr>
            <p:cNvPr id="27" name="object 27"/>
            <p:cNvSpPr/>
            <p:nvPr/>
          </p:nvSpPr>
          <p:spPr>
            <a:xfrm>
              <a:off x="2069515" y="673239"/>
              <a:ext cx="1508539" cy="91525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06209" y="2257602"/>
              <a:ext cx="1513344" cy="2755265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348616" y="4815031"/>
            <a:ext cx="11620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002060"/>
                </a:solidFill>
                <a:latin typeface="Calibri"/>
                <a:cs typeface="Calibri"/>
              </a:rPr>
              <a:t>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51917" y="4491990"/>
            <a:ext cx="5722619" cy="65150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41031" y="3917962"/>
            <a:ext cx="5633720" cy="8412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419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Новый формат 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итоговой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аттестации </a:t>
            </a: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в 9,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11-х</a:t>
            </a:r>
            <a:r>
              <a:rPr sz="1800" spc="6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классах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Вопросы инклюзивного образования</a:t>
            </a:r>
            <a:r>
              <a:rPr sz="1800" spc="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интегрированы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27023" y="4694861"/>
            <a:ext cx="204533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2060"/>
                </a:solidFill>
                <a:latin typeface="Calibri"/>
                <a:cs typeface="Calibri"/>
              </a:rPr>
              <a:t>во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все </a:t>
            </a:r>
            <a:r>
              <a:rPr sz="1800" spc="-10" dirty="0">
                <a:solidFill>
                  <a:srgbClr val="002060"/>
                </a:solidFill>
                <a:latin typeface="Calibri"/>
                <a:cs typeface="Calibri"/>
              </a:rPr>
              <a:t>разделы</a:t>
            </a:r>
            <a:r>
              <a:rPr sz="1800" spc="-6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2060"/>
                </a:solidFill>
                <a:latin typeface="Calibri"/>
                <a:cs typeface="Calibri"/>
              </a:rPr>
              <a:t>ИМП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9528" y="4691"/>
            <a:ext cx="6637020" cy="7489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4664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ӘДІСТЕМЕЛІК </a:t>
            </a:r>
            <a:r>
              <a:rPr sz="2000" b="1" spc="-20" dirty="0">
                <a:solidFill>
                  <a:srgbClr val="0070C0"/>
                </a:solidFill>
                <a:latin typeface="Calibri"/>
                <a:cs typeface="Calibri"/>
              </a:rPr>
              <a:t>НҰСҚАУ </a:t>
            </a:r>
            <a:r>
              <a:rPr sz="2000" b="1" spc="-25" dirty="0">
                <a:solidFill>
                  <a:srgbClr val="0070C0"/>
                </a:solidFill>
                <a:latin typeface="Calibri"/>
                <a:cs typeface="Calibri"/>
              </a:rPr>
              <a:t>ХАТТЫҢ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ҚҰРЫЛЫМЫ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7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002060"/>
                </a:solidFill>
                <a:latin typeface="Calibri"/>
                <a:cs typeface="Calibri"/>
              </a:rPr>
              <a:t>Жалпы </a:t>
            </a:r>
            <a:r>
              <a:rPr sz="2000" spc="-15" dirty="0">
                <a:solidFill>
                  <a:srgbClr val="002060"/>
                </a:solidFill>
                <a:latin typeface="Calibri"/>
                <a:cs typeface="Calibri"/>
              </a:rPr>
              <a:t>ережелер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1848" y="666750"/>
            <a:ext cx="8080152" cy="423769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ru-RU" sz="1600" dirty="0" smtClean="0">
                <a:solidFill>
                  <a:srgbClr val="002060"/>
                </a:solidFill>
                <a:cs typeface="Calibri"/>
              </a:rPr>
              <a:t>1.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Білім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	</a:t>
            </a:r>
            <a:r>
              <a:rPr lang="ru-RU" sz="1600" spc="-10" dirty="0">
                <a:solidFill>
                  <a:srgbClr val="002060"/>
                </a:solidFill>
                <a:cs typeface="Calibri"/>
              </a:rPr>
              <a:t>беру	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ұйымдарында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	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білім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	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беру </a:t>
            </a:r>
            <a:r>
              <a:rPr lang="ru-RU" sz="1600" spc="-10" dirty="0" err="1" smtClean="0">
                <a:solidFill>
                  <a:srgbClr val="002060"/>
                </a:solidFill>
                <a:cs typeface="Calibri"/>
              </a:rPr>
              <a:t>процесін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kk-KZ" sz="1600" spc="-10" dirty="0" smtClean="0">
                <a:solidFill>
                  <a:srgbClr val="002060"/>
                </a:solidFill>
                <a:cs typeface="Calibri"/>
              </a:rPr>
              <a:t>ұйымдастыруды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нормативтік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dirty="0" err="1">
                <a:solidFill>
                  <a:srgbClr val="002060"/>
                </a:solidFill>
                <a:cs typeface="Calibri"/>
              </a:rPr>
              <a:t>құқықтық</a:t>
            </a:r>
            <a:r>
              <a:rPr lang="ru-RU" sz="1600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dirty="0" err="1">
                <a:solidFill>
                  <a:srgbClr val="002060"/>
                </a:solidFill>
                <a:cs typeface="Calibri"/>
              </a:rPr>
              <a:t>қамтамасыз</a:t>
            </a:r>
            <a:r>
              <a:rPr lang="ru-RU" sz="1600" spc="-85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5" dirty="0" err="1">
                <a:solidFill>
                  <a:srgbClr val="002060"/>
                </a:solidFill>
                <a:cs typeface="Calibri"/>
              </a:rPr>
              <a:t>ету</a:t>
            </a:r>
            <a:r>
              <a:rPr lang="ru-RU" sz="1600" spc="-15" dirty="0">
                <a:solidFill>
                  <a:srgbClr val="002060"/>
                </a:solidFill>
                <a:cs typeface="Calibri"/>
              </a:rPr>
              <a:t>.</a:t>
            </a:r>
            <a:endParaRPr lang="ru-RU" sz="1600" dirty="0">
              <a:cs typeface="Calibri"/>
            </a:endParaRPr>
          </a:p>
          <a:p>
            <a:pPr marL="262890" indent="-250825">
              <a:lnSpc>
                <a:spcPct val="100000"/>
              </a:lnSpc>
              <a:buAutoNum type="arabicPeriod" startAt="2"/>
              <a:tabLst>
                <a:tab pos="263525" algn="l"/>
              </a:tabLst>
            </a:pPr>
            <a:r>
              <a:rPr lang="ru-RU" sz="1600" dirty="0" err="1">
                <a:solidFill>
                  <a:srgbClr val="002060"/>
                </a:solidFill>
                <a:cs typeface="Calibri"/>
              </a:rPr>
              <a:t>Қазіргі</a:t>
            </a:r>
            <a:r>
              <a:rPr lang="ru-RU" sz="1600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білім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5" dirty="0" err="1">
                <a:solidFill>
                  <a:srgbClr val="002060"/>
                </a:solidFill>
                <a:cs typeface="Calibri"/>
              </a:rPr>
              <a:t>берудің</a:t>
            </a:r>
            <a:r>
              <a:rPr lang="ru-RU" sz="1600" spc="-15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даму</a:t>
            </a:r>
            <a:r>
              <a:rPr lang="ru-RU" sz="1600" spc="-80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тенденциялары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.</a:t>
            </a:r>
            <a:endParaRPr lang="ru-RU" sz="1600" dirty="0">
              <a:cs typeface="Calibri"/>
            </a:endParaRPr>
          </a:p>
          <a:p>
            <a:pPr marL="263525" indent="-250825">
              <a:lnSpc>
                <a:spcPct val="100000"/>
              </a:lnSpc>
              <a:buAutoNum type="arabicPeriod" startAt="2"/>
              <a:tabLst>
                <a:tab pos="264160" algn="l"/>
              </a:tabLst>
            </a:pP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Білім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 беру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жүйесіндегі</a:t>
            </a:r>
            <a:r>
              <a:rPr lang="ru-RU" sz="1600" spc="-10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20" dirty="0">
                <a:solidFill>
                  <a:srgbClr val="002060"/>
                </a:solidFill>
                <a:cs typeface="Calibri"/>
              </a:rPr>
              <a:t>педагог.</a:t>
            </a:r>
            <a:endParaRPr lang="ru-RU" sz="1600" dirty="0">
              <a:cs typeface="Calibri"/>
            </a:endParaRPr>
          </a:p>
          <a:p>
            <a:pPr marL="12700">
              <a:spcBef>
                <a:spcPts val="105"/>
              </a:spcBef>
              <a:tabLst>
                <a:tab pos="515620" algn="l"/>
                <a:tab pos="2040889" algn="l"/>
                <a:tab pos="3708400" algn="l"/>
                <a:tab pos="4572635" algn="l"/>
              </a:tabLst>
            </a:pPr>
            <a:r>
              <a:rPr lang="ru-RU" sz="1600" dirty="0" smtClean="0">
                <a:solidFill>
                  <a:srgbClr val="002060"/>
                </a:solidFill>
                <a:cs typeface="Calibri"/>
              </a:rPr>
              <a:t>4.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Жаһандану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жағдайында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білім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0" dirty="0" err="1" smtClean="0">
                <a:solidFill>
                  <a:srgbClr val="002060"/>
                </a:solidFill>
                <a:cs typeface="Calibri"/>
              </a:rPr>
              <a:t>алушылардың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ин</a:t>
            </a:r>
            <a:r>
              <a:rPr lang="ru-RU" sz="1600" spc="-10" dirty="0" err="1">
                <a:solidFill>
                  <a:srgbClr val="002060"/>
                </a:solidFill>
                <a:cs typeface="Calibri"/>
              </a:rPr>
              <a:t>т</a:t>
            </a:r>
            <a:r>
              <a:rPr lang="ru-RU" sz="1600" spc="-40" dirty="0" err="1">
                <a:solidFill>
                  <a:srgbClr val="002060"/>
                </a:solidFill>
                <a:cs typeface="Calibri"/>
              </a:rPr>
              <a:t>е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лле</a:t>
            </a:r>
            <a:r>
              <a:rPr lang="ru-RU" sz="1600" spc="-10" dirty="0" err="1">
                <a:solidFill>
                  <a:srgbClr val="002060"/>
                </a:solidFill>
                <a:cs typeface="Calibri"/>
              </a:rPr>
              <a:t>к</a:t>
            </a:r>
            <a:r>
              <a:rPr lang="ru-RU" sz="1600" dirty="0" err="1">
                <a:solidFill>
                  <a:srgbClr val="002060"/>
                </a:solidFill>
                <a:cs typeface="Calibri"/>
              </a:rPr>
              <a:t>туа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лды</a:t>
            </a:r>
            <a:r>
              <a:rPr lang="ru-RU" sz="1600" spc="-10" dirty="0" err="1">
                <a:solidFill>
                  <a:srgbClr val="002060"/>
                </a:solidFill>
                <a:cs typeface="Calibri"/>
              </a:rPr>
              <a:t>қ</a:t>
            </a:r>
            <a:r>
              <a:rPr lang="ru-RU" sz="1600" dirty="0">
                <a:solidFill>
                  <a:srgbClr val="002060"/>
                </a:solidFill>
                <a:cs typeface="Calibri"/>
              </a:rPr>
              <a:t>,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патриоттық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,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рухани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-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адамгершілік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және</a:t>
            </a:r>
            <a:r>
              <a:rPr lang="ru-RU" sz="1600" spc="-5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0" dirty="0" err="1" smtClean="0">
                <a:solidFill>
                  <a:srgbClr val="002060"/>
                </a:solidFill>
                <a:cs typeface="Calibri"/>
              </a:rPr>
              <a:t>физикалық</a:t>
            </a:r>
            <a:r>
              <a:rPr lang="ru-RU" sz="1600" dirty="0" smtClean="0">
                <a:cs typeface="Calibri"/>
              </a:rPr>
              <a:t> </a:t>
            </a:r>
            <a:r>
              <a:rPr lang="ru-RU" sz="1600" spc="-30" dirty="0" err="1" smtClean="0">
                <a:solidFill>
                  <a:srgbClr val="002060"/>
                </a:solidFill>
                <a:cs typeface="Calibri"/>
              </a:rPr>
              <a:t>д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е</a:t>
            </a:r>
            <a:r>
              <a:rPr lang="ru-RU" sz="1600" spc="5" dirty="0" err="1" smtClean="0">
                <a:solidFill>
                  <a:srgbClr val="002060"/>
                </a:solidFill>
                <a:cs typeface="Calibri"/>
              </a:rPr>
              <a:t>н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е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да</a:t>
            </a:r>
            <a:r>
              <a:rPr lang="ru-RU" sz="1600" spc="-25" dirty="0" err="1">
                <a:solidFill>
                  <a:srgbClr val="002060"/>
                </a:solidFill>
                <a:cs typeface="Calibri"/>
              </a:rPr>
              <a:t>м</a:t>
            </a:r>
            <a:r>
              <a:rPr lang="ru-RU" sz="1600" dirty="0" err="1">
                <a:solidFill>
                  <a:srgbClr val="002060"/>
                </a:solidFill>
                <a:cs typeface="Calibri"/>
              </a:rPr>
              <a:t>у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ын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 </a:t>
            </a:r>
            <a:r>
              <a:rPr sz="1600" dirty="0" err="1" smtClean="0">
                <a:solidFill>
                  <a:srgbClr val="002060"/>
                </a:solidFill>
                <a:latin typeface="Calibri"/>
                <a:cs typeface="Calibri"/>
              </a:rPr>
              <a:t>қамтамасыз</a:t>
            </a:r>
            <a:r>
              <a:rPr sz="1600" spc="-20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002060"/>
                </a:solidFill>
                <a:latin typeface="Calibri"/>
                <a:cs typeface="Calibri"/>
              </a:rPr>
              <a:t>ету.</a:t>
            </a:r>
            <a:endParaRPr sz="1600" dirty="0">
              <a:latin typeface="Calibri"/>
              <a:cs typeface="Calibri"/>
            </a:endParaRPr>
          </a:p>
          <a:p>
            <a:pPr marL="262890" indent="-250825">
              <a:lnSpc>
                <a:spcPct val="100000"/>
              </a:lnSpc>
              <a:buAutoNum type="arabicPeriod" startAt="5"/>
              <a:tabLst>
                <a:tab pos="263525" algn="l"/>
              </a:tabLst>
            </a:pPr>
            <a:r>
              <a:rPr sz="1600" spc="-15" dirty="0">
                <a:solidFill>
                  <a:srgbClr val="002060"/>
                </a:solidFill>
                <a:latin typeface="Calibri"/>
                <a:cs typeface="Calibri"/>
              </a:rPr>
              <a:t>Ауыл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мектептерін оқу-әдістемелік 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қамтамасыз</a:t>
            </a:r>
            <a:r>
              <a:rPr sz="1600" spc="-7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002060"/>
                </a:solidFill>
                <a:latin typeface="Calibri"/>
                <a:cs typeface="Calibri"/>
              </a:rPr>
              <a:t>ету.</a:t>
            </a:r>
            <a:endParaRPr sz="1600" dirty="0">
              <a:latin typeface="Calibri"/>
              <a:cs typeface="Calibri"/>
            </a:endParaRPr>
          </a:p>
          <a:p>
            <a:pPr marL="263525" indent="-250825">
              <a:lnSpc>
                <a:spcPct val="100000"/>
              </a:lnSpc>
              <a:buAutoNum type="arabicPeriod" startAt="5"/>
              <a:tabLst>
                <a:tab pos="264160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2020-2021 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оқу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жылында білім беру процесін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002060"/>
                </a:solidFill>
                <a:latin typeface="Calibri"/>
                <a:cs typeface="Calibri"/>
              </a:rPr>
              <a:t>ұйымдастыру.</a:t>
            </a:r>
            <a:endParaRPr sz="1600" dirty="0">
              <a:latin typeface="Calibri"/>
              <a:cs typeface="Calibri"/>
            </a:endParaRPr>
          </a:p>
          <a:p>
            <a:pPr marL="392430" lvl="1" indent="-378460">
              <a:lnSpc>
                <a:spcPct val="100000"/>
              </a:lnSpc>
              <a:buAutoNum type="arabicPeriod"/>
              <a:tabLst>
                <a:tab pos="393065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Мектепалды </a:t>
            </a:r>
            <a:r>
              <a:rPr sz="1600" spc="-10" dirty="0">
                <a:solidFill>
                  <a:srgbClr val="002060"/>
                </a:solidFill>
                <a:latin typeface="Calibri"/>
                <a:cs typeface="Calibri"/>
              </a:rPr>
              <a:t>даярлық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топтары 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мен</a:t>
            </a:r>
            <a:r>
              <a:rPr sz="16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сыныптары.</a:t>
            </a:r>
            <a:endParaRPr sz="1600" dirty="0">
              <a:latin typeface="Calibri"/>
              <a:cs typeface="Calibri"/>
            </a:endParaRPr>
          </a:p>
          <a:p>
            <a:pPr marL="393700" lvl="1" indent="-378460">
              <a:lnSpc>
                <a:spcPct val="100000"/>
              </a:lnSpc>
              <a:buAutoNum type="arabicPeriod"/>
              <a:tabLst>
                <a:tab pos="393700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Бастауыш білім беру</a:t>
            </a:r>
            <a:r>
              <a:rPr sz="16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002060"/>
                </a:solidFill>
                <a:latin typeface="Calibri"/>
                <a:cs typeface="Calibri"/>
              </a:rPr>
              <a:t>деңгейі.</a:t>
            </a:r>
            <a:endParaRPr sz="1600" dirty="0">
              <a:latin typeface="Calibri"/>
              <a:cs typeface="Calibri"/>
            </a:endParaRPr>
          </a:p>
          <a:p>
            <a:pPr marL="394335" lvl="1" indent="-379095">
              <a:lnSpc>
                <a:spcPct val="100000"/>
              </a:lnSpc>
              <a:buAutoNum type="arabicPeriod"/>
              <a:tabLst>
                <a:tab pos="394970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Негізгі 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орта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білім беру</a:t>
            </a:r>
            <a:r>
              <a:rPr sz="1600" spc="-4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002060"/>
                </a:solidFill>
                <a:latin typeface="Calibri"/>
                <a:cs typeface="Calibri"/>
              </a:rPr>
              <a:t>деңгейі.</a:t>
            </a:r>
            <a:endParaRPr sz="1600" dirty="0">
              <a:latin typeface="Calibri"/>
              <a:cs typeface="Calibri"/>
            </a:endParaRPr>
          </a:p>
          <a:p>
            <a:pPr marL="394970" lvl="1" indent="-379095">
              <a:lnSpc>
                <a:spcPct val="100000"/>
              </a:lnSpc>
              <a:buAutoNum type="arabicPeriod"/>
              <a:tabLst>
                <a:tab pos="395605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Жалпы </a:t>
            </a:r>
            <a:r>
              <a:rPr sz="1600" dirty="0">
                <a:solidFill>
                  <a:srgbClr val="002060"/>
                </a:solidFill>
                <a:latin typeface="Calibri"/>
                <a:cs typeface="Calibri"/>
              </a:rPr>
              <a:t>орта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білім беру</a:t>
            </a:r>
            <a:r>
              <a:rPr sz="1600" spc="-2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002060"/>
                </a:solidFill>
                <a:latin typeface="Calibri"/>
                <a:cs typeface="Calibri"/>
              </a:rPr>
              <a:t>деңгейі.</a:t>
            </a:r>
            <a:endParaRPr sz="1600" dirty="0">
              <a:latin typeface="Calibri"/>
              <a:cs typeface="Calibri"/>
            </a:endParaRPr>
          </a:p>
          <a:p>
            <a:pPr marL="267970" indent="-250190">
              <a:lnSpc>
                <a:spcPct val="100000"/>
              </a:lnSpc>
              <a:spcBef>
                <a:spcPts val="5"/>
              </a:spcBef>
              <a:buAutoNum type="arabicPeriod" startAt="7"/>
              <a:tabLst>
                <a:tab pos="267970" algn="l"/>
              </a:tabLst>
            </a:pP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Бағалау</a:t>
            </a:r>
            <a:r>
              <a:rPr sz="1600" spc="-2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002060"/>
                </a:solidFill>
                <a:latin typeface="Calibri"/>
                <a:cs typeface="Calibri"/>
              </a:rPr>
              <a:t>жүйесі.</a:t>
            </a:r>
            <a:endParaRPr sz="1600" dirty="0">
              <a:latin typeface="Calibri"/>
              <a:cs typeface="Calibri"/>
            </a:endParaRPr>
          </a:p>
          <a:p>
            <a:pPr marL="267970" indent="-250825">
              <a:lnSpc>
                <a:spcPct val="100000"/>
              </a:lnSpc>
              <a:buAutoNum type="arabicPeriod" startAt="7"/>
              <a:tabLst>
                <a:tab pos="268605" algn="l"/>
              </a:tabLst>
            </a:pPr>
            <a:r>
              <a:rPr sz="1600" spc="-5" dirty="0" err="1">
                <a:solidFill>
                  <a:srgbClr val="002060"/>
                </a:solidFill>
                <a:latin typeface="Calibri"/>
                <a:cs typeface="Calibri"/>
              </a:rPr>
              <a:t>Ресурстар</a:t>
            </a:r>
            <a:r>
              <a:rPr sz="1600" spc="-5" dirty="0" smtClean="0">
                <a:solidFill>
                  <a:srgbClr val="002060"/>
                </a:solidFill>
                <a:latin typeface="Calibri"/>
                <a:cs typeface="Calibri"/>
              </a:rPr>
              <a:t>.</a:t>
            </a:r>
            <a:endParaRPr lang="ru-RU" sz="1600" spc="-5" dirty="0" smtClean="0">
              <a:solidFill>
                <a:srgbClr val="002060"/>
              </a:solidFill>
              <a:latin typeface="Calibri"/>
              <a:cs typeface="Calibri"/>
            </a:endParaRPr>
          </a:p>
          <a:p>
            <a:pPr marL="355600" indent="-342900">
              <a:spcBef>
                <a:spcPts val="100"/>
              </a:spcBef>
              <a:buAutoNum type="arabicPeriod" startAt="9"/>
              <a:tabLst>
                <a:tab pos="390525" algn="l"/>
                <a:tab pos="1099185" algn="l"/>
                <a:tab pos="1838960" algn="l"/>
                <a:tab pos="2532380" algn="l"/>
                <a:tab pos="4276090" algn="l"/>
                <a:tab pos="4890135" algn="l"/>
                <a:tab pos="5868670" algn="l"/>
              </a:tabLst>
            </a:pPr>
            <a:r>
              <a:rPr lang="ru-RU" sz="1600" spc="5" dirty="0" smtClean="0">
                <a:solidFill>
                  <a:srgbClr val="002060"/>
                </a:solidFill>
                <a:cs typeface="Calibri"/>
              </a:rPr>
              <a:t>О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р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та 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б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ілі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м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б</a:t>
            </a:r>
            <a:r>
              <a:rPr lang="ru-RU" sz="1600" spc="-15" dirty="0" smtClean="0">
                <a:solidFill>
                  <a:srgbClr val="002060"/>
                </a:solidFill>
                <a:cs typeface="Calibri"/>
              </a:rPr>
              <a:t>е</a:t>
            </a:r>
            <a:r>
              <a:rPr lang="ru-RU" sz="1600" spc="-25" dirty="0" smtClean="0">
                <a:solidFill>
                  <a:srgbClr val="002060"/>
                </a:solidFill>
                <a:cs typeface="Calibri"/>
              </a:rPr>
              <a:t>р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у </a:t>
            </a:r>
            <a:r>
              <a:rPr lang="ru-RU" sz="1600" spc="-10" dirty="0" err="1" smtClean="0">
                <a:solidFill>
                  <a:srgbClr val="002060"/>
                </a:solidFill>
                <a:cs typeface="Calibri"/>
              </a:rPr>
              <a:t>ұ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й</a:t>
            </a:r>
            <a:r>
              <a:rPr lang="ru-RU" sz="1600" spc="-15" dirty="0" err="1" smtClean="0">
                <a:solidFill>
                  <a:srgbClr val="002060"/>
                </a:solidFill>
                <a:cs typeface="Calibri"/>
              </a:rPr>
              <a:t>ы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м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да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р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ынд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а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40" dirty="0" err="1" smtClean="0">
                <a:solidFill>
                  <a:srgbClr val="002060"/>
                </a:solidFill>
                <a:cs typeface="Calibri"/>
              </a:rPr>
              <a:t>ж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ан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бас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ын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а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10" dirty="0" err="1" smtClean="0">
                <a:solidFill>
                  <a:srgbClr val="002060"/>
                </a:solidFill>
                <a:cs typeface="Calibri"/>
              </a:rPr>
              <a:t>б</a:t>
            </a:r>
            <a:r>
              <a:rPr lang="ru-RU" sz="1600" spc="5" dirty="0" err="1" smtClean="0">
                <a:solidFill>
                  <a:srgbClr val="002060"/>
                </a:solidFill>
                <a:cs typeface="Calibri"/>
              </a:rPr>
              <a:t>ө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лі</a:t>
            </a:r>
            <a:r>
              <a:rPr lang="ru-RU" sz="1600" spc="5" dirty="0" err="1" smtClean="0">
                <a:solidFill>
                  <a:srgbClr val="002060"/>
                </a:solidFill>
                <a:cs typeface="Calibri"/>
              </a:rPr>
              <a:t>н</a:t>
            </a:r>
            <a:r>
              <a:rPr lang="ru-RU" sz="1600" spc="-15" dirty="0" err="1" smtClean="0">
                <a:solidFill>
                  <a:srgbClr val="002060"/>
                </a:solidFill>
                <a:cs typeface="Calibri"/>
              </a:rPr>
              <a:t>е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т</a:t>
            </a:r>
            <a:r>
              <a:rPr lang="ru-RU" sz="1600" spc="-5" dirty="0" err="1" smtClean="0">
                <a:solidFill>
                  <a:srgbClr val="002060"/>
                </a:solidFill>
                <a:cs typeface="Calibri"/>
              </a:rPr>
              <a:t>і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н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нормативтік</a:t>
            </a:r>
            <a:r>
              <a:rPr lang="ru-RU" sz="160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0" dirty="0" err="1" smtClean="0">
                <a:solidFill>
                  <a:srgbClr val="002060"/>
                </a:solidFill>
                <a:cs typeface="Calibri"/>
              </a:rPr>
              <a:t>қаржыландыруды</a:t>
            </a:r>
            <a:r>
              <a:rPr lang="ru-RU" sz="1600" spc="-10" dirty="0" smtClean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0" dirty="0" err="1">
                <a:solidFill>
                  <a:srgbClr val="002060"/>
                </a:solidFill>
                <a:cs typeface="Calibri"/>
              </a:rPr>
              <a:t>іске</a:t>
            </a:r>
            <a:r>
              <a:rPr lang="ru-RU" sz="1600" spc="-10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5" dirty="0" err="1">
                <a:solidFill>
                  <a:srgbClr val="002060"/>
                </a:solidFill>
                <a:cs typeface="Calibri"/>
              </a:rPr>
              <a:t>асыру</a:t>
            </a:r>
            <a:r>
              <a:rPr lang="ru-RU" sz="1600" spc="-5" dirty="0">
                <a:solidFill>
                  <a:srgbClr val="002060"/>
                </a:solidFill>
                <a:cs typeface="Calibri"/>
              </a:rPr>
              <a:t> </a:t>
            </a:r>
            <a:r>
              <a:rPr lang="ru-RU" sz="1600" spc="-10" dirty="0" err="1">
                <a:solidFill>
                  <a:srgbClr val="002060"/>
                </a:solidFill>
                <a:cs typeface="Calibri"/>
              </a:rPr>
              <a:t>ерекшеліктері</a:t>
            </a:r>
            <a:r>
              <a:rPr lang="ru-RU" sz="1600" spc="-10" dirty="0">
                <a:solidFill>
                  <a:srgbClr val="002060"/>
                </a:solidFill>
                <a:cs typeface="Calibri"/>
              </a:rPr>
              <a:t>.  </a:t>
            </a:r>
            <a:endParaRPr lang="ru-RU" sz="1600" spc="-10" dirty="0" smtClean="0">
              <a:solidFill>
                <a:srgbClr val="002060"/>
              </a:solidFill>
              <a:cs typeface="Calibri"/>
            </a:endParaRPr>
          </a:p>
          <a:p>
            <a:pPr marL="12700">
              <a:spcBef>
                <a:spcPts val="100"/>
              </a:spcBef>
              <a:tabLst>
                <a:tab pos="390525" algn="l"/>
                <a:tab pos="1099185" algn="l"/>
                <a:tab pos="1838960" algn="l"/>
                <a:tab pos="2532380" algn="l"/>
                <a:tab pos="4276090" algn="l"/>
                <a:tab pos="4890135" algn="l"/>
                <a:tab pos="5868670" algn="l"/>
              </a:tabLst>
            </a:pPr>
            <a:r>
              <a:rPr lang="ru-RU" sz="1600" dirty="0" err="1" smtClean="0">
                <a:solidFill>
                  <a:srgbClr val="002060"/>
                </a:solidFill>
                <a:cs typeface="Calibri"/>
              </a:rPr>
              <a:t>Қосымша</a:t>
            </a:r>
            <a:endParaRPr lang="ru-RU" sz="1600" dirty="0"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81800" y="5287963"/>
              <a:ext cx="2362200" cy="157003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81800" y="5287964"/>
              <a:ext cx="1015999" cy="157003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781800" y="5278450"/>
              <a:ext cx="2362200" cy="101598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767512" y="2803525"/>
              <a:ext cx="2362200" cy="24749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56100" y="4495800"/>
              <a:ext cx="2474912" cy="236219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377314" y="574592"/>
            <a:ext cx="6318250" cy="540544"/>
            <a:chOff x="1377314" y="766122"/>
            <a:chExt cx="6318250" cy="720725"/>
          </a:xfrm>
        </p:grpSpPr>
        <p:sp>
          <p:nvSpPr>
            <p:cNvPr id="10" name="object 10"/>
            <p:cNvSpPr/>
            <p:nvPr/>
          </p:nvSpPr>
          <p:spPr>
            <a:xfrm>
              <a:off x="1382712" y="771519"/>
              <a:ext cx="6307455" cy="709930"/>
            </a:xfrm>
            <a:custGeom>
              <a:avLst/>
              <a:gdLst/>
              <a:ahLst/>
              <a:cxnLst/>
              <a:rect l="l" t="t" r="r" b="b"/>
              <a:pathLst>
                <a:path w="6307455" h="709930">
                  <a:moveTo>
                    <a:pt x="4564849" y="0"/>
                  </a:moveTo>
                  <a:lnTo>
                    <a:pt x="1742287" y="0"/>
                  </a:lnTo>
                  <a:lnTo>
                    <a:pt x="1742287" y="354812"/>
                  </a:lnTo>
                  <a:lnTo>
                    <a:pt x="0" y="354812"/>
                  </a:lnTo>
                  <a:lnTo>
                    <a:pt x="3153575" y="709612"/>
                  </a:lnTo>
                  <a:lnTo>
                    <a:pt x="6307137" y="354812"/>
                  </a:lnTo>
                  <a:lnTo>
                    <a:pt x="4564849" y="354812"/>
                  </a:lnTo>
                  <a:lnTo>
                    <a:pt x="4564849" y="0"/>
                  </a:lnTo>
                  <a:close/>
                </a:path>
              </a:pathLst>
            </a:custGeom>
            <a:solidFill>
              <a:srgbClr val="C6D9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82712" y="771519"/>
              <a:ext cx="6307455" cy="709930"/>
            </a:xfrm>
            <a:custGeom>
              <a:avLst/>
              <a:gdLst/>
              <a:ahLst/>
              <a:cxnLst/>
              <a:rect l="l" t="t" r="r" b="b"/>
              <a:pathLst>
                <a:path w="6307455" h="709930">
                  <a:moveTo>
                    <a:pt x="0" y="354812"/>
                  </a:moveTo>
                  <a:lnTo>
                    <a:pt x="1742287" y="354812"/>
                  </a:lnTo>
                  <a:lnTo>
                    <a:pt x="1742287" y="0"/>
                  </a:lnTo>
                  <a:lnTo>
                    <a:pt x="4564849" y="0"/>
                  </a:lnTo>
                  <a:lnTo>
                    <a:pt x="4564849" y="354812"/>
                  </a:lnTo>
                  <a:lnTo>
                    <a:pt x="6307137" y="354812"/>
                  </a:lnTo>
                  <a:lnTo>
                    <a:pt x="3153575" y="709612"/>
                  </a:lnTo>
                  <a:lnTo>
                    <a:pt x="0" y="354812"/>
                  </a:lnTo>
                  <a:close/>
                </a:path>
              </a:pathLst>
            </a:custGeom>
            <a:ln w="10795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3934048" y="605693"/>
            <a:ext cx="144716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002060"/>
                </a:solidFill>
                <a:latin typeface="Calibri"/>
                <a:cs typeface="Calibri"/>
              </a:rPr>
              <a:t>ПРИКАЗЫ </a:t>
            </a: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МОН</a:t>
            </a:r>
            <a:r>
              <a:rPr sz="1400" b="1" spc="-8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Calibri"/>
                <a:cs typeface="Calibri"/>
              </a:rPr>
              <a:t>РК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" y="0"/>
            <a:ext cx="9134475" cy="508635"/>
          </a:xfrm>
          <a:custGeom>
            <a:avLst/>
            <a:gdLst/>
            <a:ahLst/>
            <a:cxnLst/>
            <a:rect l="l" t="t" r="r" b="b"/>
            <a:pathLst>
              <a:path w="9134475" h="678180">
                <a:moveTo>
                  <a:pt x="9134475" y="0"/>
                </a:moveTo>
                <a:lnTo>
                  <a:pt x="0" y="0"/>
                </a:lnTo>
                <a:lnTo>
                  <a:pt x="0" y="677862"/>
                </a:lnTo>
                <a:lnTo>
                  <a:pt x="9134475" y="677862"/>
                </a:lnTo>
                <a:lnTo>
                  <a:pt x="9134475" y="0"/>
                </a:lnTo>
                <a:close/>
              </a:path>
            </a:pathLst>
          </a:custGeom>
          <a:solidFill>
            <a:srgbClr val="E9F5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09396" y="23620"/>
            <a:ext cx="8923655" cy="56913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1430" marR="5080" indent="243840">
              <a:lnSpc>
                <a:spcPct val="101200"/>
              </a:lnSpc>
              <a:spcBef>
                <a:spcPts val="75"/>
              </a:spcBef>
            </a:pPr>
            <a:r>
              <a:rPr sz="2000" dirty="0"/>
              <a:t>1. </a:t>
            </a:r>
            <a:r>
              <a:rPr spc="-5" dirty="0"/>
              <a:t>НОРМАТИВНОЕ </a:t>
            </a:r>
            <a:r>
              <a:rPr dirty="0"/>
              <a:t>ПРАВОВОЕ </a:t>
            </a:r>
            <a:r>
              <a:rPr spc="-5" dirty="0"/>
              <a:t>ОБЕСПЕЧЕНИЕ ОРГАНИЗАЦИИ ОБРАЗОВАТЕЛЬНОГО ПРОЦЕССА В  ОРГАНИЗАЦИЯХ</a:t>
            </a:r>
            <a:r>
              <a:rPr spc="35" dirty="0"/>
              <a:t> </a:t>
            </a:r>
            <a:r>
              <a:rPr spc="-5" dirty="0"/>
              <a:t>ОБРАЗОВАНИЯ</a:t>
            </a:r>
            <a:endParaRPr sz="2000"/>
          </a:p>
        </p:txBody>
      </p:sp>
      <p:graphicFrame>
        <p:nvGraphicFramePr>
          <p:cNvPr id="15" name="object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628049"/>
              </p:ext>
            </p:extLst>
          </p:nvPr>
        </p:nvGraphicFramePr>
        <p:xfrm>
          <a:off x="395287" y="1275160"/>
          <a:ext cx="8138158" cy="36414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5175"/>
                <a:gridCol w="2033904"/>
                <a:gridCol w="1172210"/>
                <a:gridCol w="861694"/>
                <a:gridCol w="1212850"/>
                <a:gridCol w="822325"/>
              </a:tblGrid>
              <a:tr h="407194">
                <a:tc gridSpan="6">
                  <a:txBody>
                    <a:bodyPr/>
                    <a:lstStyle/>
                    <a:p>
                      <a:pPr marL="527050" marR="233045" indent="13335">
                        <a:lnSpc>
                          <a:spcPts val="1920"/>
                        </a:lnSpc>
                        <a:spcBef>
                          <a:spcPts val="10"/>
                        </a:spcBef>
                        <a:tabLst>
                          <a:tab pos="2618740" algn="l"/>
                          <a:tab pos="4511040" algn="l"/>
                          <a:tab pos="4579620" algn="l"/>
                          <a:tab pos="6343015" algn="l"/>
                          <a:tab pos="6612890" algn="l"/>
                        </a:tabLst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Білім</a:t>
                      </a:r>
                      <a:r>
                        <a:rPr sz="1200" b="1" spc="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беру	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МЖМБС		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Типтік</a:t>
                      </a:r>
                      <a:r>
                        <a:rPr sz="1200" b="1" spc="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оқу		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Типтік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оқу  д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ең</a:t>
                      </a:r>
                      <a:r>
                        <a:rPr sz="12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г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е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й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лері		</a:t>
                      </a:r>
                      <a:r>
                        <a:rPr sz="12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ж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о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с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п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р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л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ры	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ба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ғд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р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л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м</a:t>
                      </a:r>
                      <a:r>
                        <a:rPr sz="1200" b="1" spc="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л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а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ры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953" marB="0"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87661">
                <a:tc>
                  <a:txBody>
                    <a:bodyPr/>
                    <a:lstStyle/>
                    <a:p>
                      <a:pPr marL="68580">
                        <a:lnSpc>
                          <a:spcPts val="1870"/>
                        </a:lnSpc>
                      </a:pPr>
                      <a:r>
                        <a:rPr sz="12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Мектепалды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06705">
                        <a:lnSpc>
                          <a:spcPts val="1635"/>
                        </a:lnSpc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12.12.2012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112395">
                        <a:lnSpc>
                          <a:spcPts val="1635"/>
                        </a:lnSpc>
                      </a:pP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№557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ts val="1870"/>
                        </a:lnSpc>
                      </a:pP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08</a:t>
                      </a: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2016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ts val="1870"/>
                        </a:lnSpc>
                      </a:pPr>
                      <a:r>
                        <a:rPr sz="12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№499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304367">
                <a:tc>
                  <a:txBody>
                    <a:bodyPr/>
                    <a:lstStyle/>
                    <a:p>
                      <a:pPr marL="68580">
                        <a:lnSpc>
                          <a:spcPts val="1820"/>
                        </a:lnSpc>
                      </a:pPr>
                      <a:r>
                        <a:rPr sz="12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дайындық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293972">
                <a:tc>
                  <a:txBody>
                    <a:bodyPr/>
                    <a:lstStyle/>
                    <a:p>
                      <a:pPr marL="67945">
                        <a:lnSpc>
                          <a:spcPts val="1789"/>
                        </a:lnSpc>
                        <a:spcBef>
                          <a:spcPts val="1195"/>
                        </a:spcBef>
                      </a:pP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1-4-сыныптар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3824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5242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1100" b="1" spc="-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8.11.2012</a:t>
                      </a: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430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11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№500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1430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ts val="1789"/>
                        </a:lnSpc>
                        <a:spcBef>
                          <a:spcPts val="1195"/>
                        </a:spcBef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3.04.2013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13824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ts val="1789"/>
                        </a:lnSpc>
                        <a:spcBef>
                          <a:spcPts val="1195"/>
                        </a:spcBef>
                      </a:pPr>
                      <a:r>
                        <a:rPr sz="1200" b="1" spc="-2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№115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113824" marB="0">
                    <a:solidFill>
                      <a:srgbClr val="F2F2F2"/>
                    </a:solidFill>
                  </a:tcPr>
                </a:tc>
              </a:tr>
              <a:tr h="1952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65430">
                        <a:lnSpc>
                          <a:spcPts val="1475"/>
                        </a:lnSpc>
                      </a:pPr>
                      <a:r>
                        <a:rPr sz="11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(4.09.2018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ts val="1475"/>
                        </a:lnSpc>
                      </a:pPr>
                      <a:r>
                        <a:rPr sz="11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  <a:hlinkClick r:id="rId8"/>
                        </a:rPr>
                        <a:t>№441</a:t>
                      </a:r>
                      <a:r>
                        <a:rPr sz="11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194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(8.04.2016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2381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№226,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2381" marB="0">
                    <a:solidFill>
                      <a:srgbClr val="F2F2F2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178435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10.05.2018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№199,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4758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ҚР</a:t>
                      </a:r>
                      <a:r>
                        <a:rPr sz="1100" spc="-1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МЖМБС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i="1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(№604</a:t>
                      </a:r>
                      <a:r>
                        <a:rPr sz="1100" i="1" spc="30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i="1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31.10.2018ж)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14776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169545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17.10.2018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  <a:hlinkClick r:id="rId9"/>
                        </a:rPr>
                        <a:t>№576</a:t>
                      </a: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165208">
                <a:tc>
                  <a:txBody>
                    <a:bodyPr/>
                    <a:lstStyle/>
                    <a:p>
                      <a:pPr marL="67945">
                        <a:lnSpc>
                          <a:spcPts val="1635"/>
                        </a:lnSpc>
                      </a:pP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5-9-сыныптар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99695" algn="r">
                        <a:lnSpc>
                          <a:spcPts val="1530"/>
                        </a:lnSpc>
                      </a:pP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00" spc="-4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1530"/>
                        </a:lnSpc>
                      </a:pP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№500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262255">
                        <a:lnSpc>
                          <a:spcPts val="1635"/>
                        </a:lnSpc>
                      </a:pPr>
                      <a:r>
                        <a:rPr sz="12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3.04.2013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635"/>
                        </a:lnSpc>
                      </a:pPr>
                      <a:r>
                        <a:rPr sz="1200" spc="-1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№115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48210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96520" algn="r">
                        <a:lnSpc>
                          <a:spcPts val="1475"/>
                        </a:lnSpc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09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475"/>
                        </a:lnSpc>
                      </a:pP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  <a:hlinkClick r:id="rId8"/>
                        </a:rPr>
                        <a:t>№441</a:t>
                      </a:r>
                      <a:r>
                        <a:rPr sz="11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R="53340" algn="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25</a:t>
                      </a: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12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spc="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2017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2381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  <a:hlinkClick r:id="rId10"/>
                        </a:rPr>
                        <a:t>№545</a:t>
                      </a:r>
                      <a:r>
                        <a:rPr sz="12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2381" marB="0">
                    <a:solidFill>
                      <a:srgbClr val="F2F2F2"/>
                    </a:solidFill>
                  </a:tcPr>
                </a:tc>
              </a:tr>
              <a:tr h="175614">
                <a:tc>
                  <a:txBody>
                    <a:bodyPr/>
                    <a:lstStyle/>
                    <a:p>
                      <a:pPr marL="67945">
                        <a:lnSpc>
                          <a:spcPts val="1739"/>
                        </a:lnSpc>
                      </a:pPr>
                      <a:r>
                        <a:rPr sz="1200" b="1" spc="-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10-11-сыныптар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75565" algn="r">
                        <a:lnSpc>
                          <a:spcPts val="1739"/>
                        </a:lnSpc>
                      </a:pP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-8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2012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739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№500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233045">
                        <a:lnSpc>
                          <a:spcPts val="1739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3.04.2013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ts val="1739"/>
                        </a:lnSpc>
                      </a:pPr>
                      <a:r>
                        <a:rPr sz="1200" b="1" spc="-2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№115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87630" algn="r">
                        <a:lnSpc>
                          <a:spcPts val="1820"/>
                        </a:lnSpc>
                      </a:pP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09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2018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№441,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R="50800" algn="r">
                        <a:lnSpc>
                          <a:spcPts val="1820"/>
                        </a:lnSpc>
                      </a:pP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27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07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2017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№352,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  <a:tr h="2403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05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2019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  <a:hlinkClick r:id="rId11"/>
                        </a:rPr>
                        <a:t>№205)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R="41910" algn="r">
                        <a:lnSpc>
                          <a:spcPts val="1820"/>
                        </a:lnSpc>
                      </a:pP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03</a:t>
                      </a:r>
                      <a:r>
                        <a:rPr sz="1200" b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2019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ts val="1820"/>
                        </a:lnSpc>
                      </a:pP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  <a:hlinkClick r:id="rId12"/>
                        </a:rPr>
                        <a:t>№105</a:t>
                      </a:r>
                      <a:r>
                        <a:rPr sz="12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08397"/>
            <a:ext cx="9144000" cy="4635341"/>
          </a:xfrm>
          <a:custGeom>
            <a:avLst/>
            <a:gdLst/>
            <a:ahLst/>
            <a:cxnLst/>
            <a:rect l="l" t="t" r="r" b="b"/>
            <a:pathLst>
              <a:path w="9144000" h="6180455">
                <a:moveTo>
                  <a:pt x="0" y="6180137"/>
                </a:moveTo>
                <a:lnTo>
                  <a:pt x="9144000" y="6180137"/>
                </a:lnTo>
                <a:lnTo>
                  <a:pt x="9144000" y="0"/>
                </a:lnTo>
                <a:lnTo>
                  <a:pt x="0" y="0"/>
                </a:lnTo>
                <a:lnTo>
                  <a:pt x="0" y="6180137"/>
                </a:lnTo>
                <a:close/>
              </a:path>
            </a:pathLst>
          </a:custGeom>
          <a:solidFill>
            <a:srgbClr val="FAFA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42358" y="20932"/>
            <a:ext cx="6865620" cy="756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820"/>
              </a:lnSpc>
            </a:pPr>
            <a:r>
              <a:rPr sz="2700" b="1" spc="-30" dirty="0">
                <a:solidFill>
                  <a:srgbClr val="FFFFFF"/>
                </a:solidFill>
                <a:latin typeface="Arial"/>
                <a:cs typeface="Arial"/>
              </a:rPr>
              <a:t>ПРОГРАММНЫЕ </a:t>
            </a:r>
            <a:r>
              <a:rPr sz="2700" b="1" dirty="0">
                <a:solidFill>
                  <a:srgbClr val="FFFFFF"/>
                </a:solidFill>
                <a:latin typeface="Arial"/>
                <a:cs typeface="Arial"/>
              </a:rPr>
              <a:t>ДОКУМЕНТЫ </a:t>
            </a:r>
            <a:r>
              <a:rPr sz="2700" b="1" spc="-20" dirty="0">
                <a:solidFill>
                  <a:srgbClr val="FFFFFF"/>
                </a:solidFill>
                <a:latin typeface="Arial"/>
                <a:cs typeface="Arial"/>
              </a:rPr>
              <a:t>ПЕРВОГО</a:t>
            </a:r>
            <a:endParaRPr sz="2700">
              <a:latin typeface="Arial"/>
              <a:cs typeface="Arial"/>
            </a:endParaRPr>
          </a:p>
          <a:p>
            <a:pPr marR="473075" algn="ctr">
              <a:lnSpc>
                <a:spcPts val="3080"/>
              </a:lnSpc>
            </a:pPr>
            <a:r>
              <a:rPr sz="2700" b="1" spc="-15" dirty="0">
                <a:solidFill>
                  <a:srgbClr val="FFFFFF"/>
                </a:solidFill>
                <a:latin typeface="Arial"/>
                <a:cs typeface="Arial"/>
              </a:rPr>
              <a:t>УРОВНЯ</a:t>
            </a:r>
            <a:endParaRPr sz="27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508635"/>
          </a:xfrm>
          <a:custGeom>
            <a:avLst/>
            <a:gdLst/>
            <a:ahLst/>
            <a:cxnLst/>
            <a:rect l="l" t="t" r="r" b="b"/>
            <a:pathLst>
              <a:path w="9144000" h="678180">
                <a:moveTo>
                  <a:pt x="9144000" y="0"/>
                </a:moveTo>
                <a:lnTo>
                  <a:pt x="0" y="0"/>
                </a:lnTo>
                <a:lnTo>
                  <a:pt x="0" y="677862"/>
                </a:lnTo>
                <a:lnTo>
                  <a:pt x="9144000" y="677862"/>
                </a:lnTo>
                <a:lnTo>
                  <a:pt x="9144000" y="0"/>
                </a:lnTo>
                <a:close/>
              </a:path>
            </a:pathLst>
          </a:custGeom>
          <a:solidFill>
            <a:srgbClr val="E9F5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9396" y="23620"/>
            <a:ext cx="8923655" cy="56913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243204">
              <a:lnSpc>
                <a:spcPct val="101200"/>
              </a:lnSpc>
              <a:spcBef>
                <a:spcPts val="75"/>
              </a:spcBef>
            </a:pPr>
            <a:r>
              <a:rPr sz="2000" dirty="0"/>
              <a:t>1. </a:t>
            </a:r>
            <a:r>
              <a:rPr spc="-15" dirty="0"/>
              <a:t>НОРМАТИВНОЕ ПРАВОВОЕ </a:t>
            </a:r>
            <a:r>
              <a:rPr spc="-10" dirty="0"/>
              <a:t>ОБЕСПЕЧЕНИЕ </a:t>
            </a:r>
            <a:r>
              <a:rPr spc="-20" dirty="0"/>
              <a:t>ОРГАНИЗАЦИИ ОБРАЗОВАТЕЛЬНОГО </a:t>
            </a:r>
            <a:r>
              <a:rPr spc="-10" dirty="0"/>
              <a:t>ПРОЦЕССА </a:t>
            </a:r>
            <a:r>
              <a:rPr spc="-5" dirty="0"/>
              <a:t>В  </a:t>
            </a:r>
            <a:r>
              <a:rPr spc="-20" dirty="0"/>
              <a:t>ОРГАНИЗАЦИЯХ</a:t>
            </a:r>
            <a:r>
              <a:rPr spc="25" dirty="0"/>
              <a:t> </a:t>
            </a:r>
            <a:r>
              <a:rPr spc="-15" dirty="0"/>
              <a:t>ОБРАЗОВАНИЯ</a:t>
            </a:r>
            <a:endParaRPr sz="2000"/>
          </a:p>
        </p:txBody>
      </p:sp>
      <p:sp>
        <p:nvSpPr>
          <p:cNvPr id="6" name="object 6"/>
          <p:cNvSpPr/>
          <p:nvPr/>
        </p:nvSpPr>
        <p:spPr>
          <a:xfrm>
            <a:off x="323851" y="627459"/>
            <a:ext cx="8143875" cy="809625"/>
          </a:xfrm>
          <a:custGeom>
            <a:avLst/>
            <a:gdLst/>
            <a:ahLst/>
            <a:cxnLst/>
            <a:rect l="l" t="t" r="r" b="b"/>
            <a:pathLst>
              <a:path w="8143875" h="1079500">
                <a:moveTo>
                  <a:pt x="0" y="539750"/>
                </a:moveTo>
                <a:lnTo>
                  <a:pt x="2249741" y="539750"/>
                </a:lnTo>
                <a:lnTo>
                  <a:pt x="2249741" y="0"/>
                </a:lnTo>
                <a:lnTo>
                  <a:pt x="5894133" y="0"/>
                </a:lnTo>
                <a:lnTo>
                  <a:pt x="5894133" y="539750"/>
                </a:lnTo>
                <a:lnTo>
                  <a:pt x="8143875" y="539750"/>
                </a:lnTo>
                <a:lnTo>
                  <a:pt x="4071937" y="1079500"/>
                </a:lnTo>
                <a:lnTo>
                  <a:pt x="0" y="539750"/>
                </a:lnTo>
                <a:close/>
              </a:path>
            </a:pathLst>
          </a:custGeom>
          <a:ln w="10795">
            <a:solidFill>
              <a:srgbClr val="007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26746" y="660224"/>
            <a:ext cx="2936240" cy="8412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НПА </a:t>
            </a:r>
            <a:r>
              <a:rPr sz="1200" b="1" spc="-5" dirty="0">
                <a:latin typeface="Times New Roman"/>
                <a:cs typeface="Times New Roman"/>
              </a:rPr>
              <a:t>касающиеся системы </a:t>
            </a:r>
            <a:r>
              <a:rPr sz="1200" b="1" spc="-10" dirty="0">
                <a:latin typeface="Times New Roman"/>
                <a:cs typeface="Times New Roman"/>
              </a:rPr>
              <a:t>среднего  </a:t>
            </a:r>
            <a:r>
              <a:rPr sz="1200" b="1" spc="-5" dirty="0">
                <a:latin typeface="Times New Roman"/>
                <a:cs typeface="Times New Roman"/>
              </a:rPr>
              <a:t>образования, утвержденные </a:t>
            </a:r>
            <a:r>
              <a:rPr sz="1200" b="1" dirty="0">
                <a:latin typeface="Times New Roman"/>
                <a:cs typeface="Times New Roman"/>
              </a:rPr>
              <a:t>на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основании  Закона </a:t>
            </a:r>
            <a:r>
              <a:rPr sz="1200" b="1" dirty="0">
                <a:latin typeface="Times New Roman"/>
                <a:cs typeface="Times New Roman"/>
              </a:rPr>
              <a:t>«О </a:t>
            </a:r>
            <a:r>
              <a:rPr sz="1200" b="1" spc="-10" dirty="0">
                <a:latin typeface="Times New Roman"/>
                <a:cs typeface="Times New Roman"/>
              </a:rPr>
              <a:t>статусе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педагога»</a:t>
            </a:r>
            <a:endParaRPr sz="12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670"/>
              </a:spcBef>
            </a:pPr>
            <a:r>
              <a:rPr sz="1200" b="1" spc="-10" dirty="0">
                <a:latin typeface="Times New Roman"/>
                <a:cs typeface="Times New Roman"/>
              </a:rPr>
              <a:t>принятого </a:t>
            </a:r>
            <a:r>
              <a:rPr sz="1200" b="1" dirty="0">
                <a:latin typeface="Times New Roman"/>
                <a:cs typeface="Times New Roman"/>
              </a:rPr>
              <a:t>27 </a:t>
            </a:r>
            <a:r>
              <a:rPr sz="1200" b="1" spc="-5" dirty="0">
                <a:latin typeface="Times New Roman"/>
                <a:cs typeface="Times New Roman"/>
              </a:rPr>
              <a:t>декабря </a:t>
            </a:r>
            <a:r>
              <a:rPr sz="1200" b="1" dirty="0">
                <a:latin typeface="Times New Roman"/>
                <a:cs typeface="Times New Roman"/>
              </a:rPr>
              <a:t>2019</a:t>
            </a:r>
            <a:r>
              <a:rPr sz="1200" b="1" spc="-50" dirty="0">
                <a:latin typeface="Times New Roman"/>
                <a:cs typeface="Times New Roman"/>
              </a:rPr>
              <a:t> </a:t>
            </a:r>
            <a:r>
              <a:rPr sz="1200" b="1" spc="-20" dirty="0">
                <a:latin typeface="Times New Roman"/>
                <a:cs typeface="Times New Roman"/>
              </a:rPr>
              <a:t>года</a:t>
            </a:r>
            <a:endParaRPr sz="1200" dirty="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211138" y="2518172"/>
          <a:ext cx="8651873" cy="14823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6780"/>
                <a:gridCol w="2273935"/>
                <a:gridCol w="2037714"/>
                <a:gridCol w="2163444"/>
              </a:tblGrid>
              <a:tr h="548735">
                <a:tc>
                  <a:txBody>
                    <a:bodyPr/>
                    <a:lstStyle/>
                    <a:p>
                      <a:pPr marL="857885" marR="137160" indent="-715010">
                        <a:lnSpc>
                          <a:spcPts val="1920"/>
                        </a:lnSpc>
                        <a:spcBef>
                          <a:spcPts val="10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Название 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принятого 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НПА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953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Внесенные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изменения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34010" marR="326390" indent="-1905" algn="ctr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/ основное в 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содержании</a:t>
                      </a:r>
                      <a:r>
                        <a:rPr sz="12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НПА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788035" marR="167640" indent="-612775">
                        <a:lnSpc>
                          <a:spcPts val="1920"/>
                        </a:lnSpc>
                        <a:spcBef>
                          <a:spcPts val="10"/>
                        </a:spcBef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Дата</a:t>
                      </a:r>
                      <a:r>
                        <a:rPr sz="12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утверждения 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НПА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953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Ссылка на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документ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4F81BD"/>
                    </a:solidFill>
                  </a:tcPr>
                </a:tc>
              </a:tr>
              <a:tr h="875252">
                <a:tc>
                  <a:txBody>
                    <a:bodyPr/>
                    <a:lstStyle/>
                    <a:p>
                      <a:pPr marL="68580" marR="59690" algn="just">
                        <a:lnSpc>
                          <a:spcPts val="1680"/>
                        </a:lnSpc>
                        <a:spcBef>
                          <a:spcPts val="10"/>
                        </a:spcBef>
                      </a:pPr>
                      <a:r>
                        <a:rPr sz="1100" b="1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. 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«Об утверждении  </a:t>
                      </a: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правил 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педагогической  переподготовки»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953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635"/>
                        </a:lnSpc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Новый</a:t>
                      </a:r>
                      <a:r>
                        <a:rPr sz="1100" spc="-1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НПА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163195">
                        <a:lnSpc>
                          <a:spcPct val="100000"/>
                        </a:lnSpc>
                        <a:buAutoNum type="arabicParenR"/>
                        <a:tabLst>
                          <a:tab pos="260985" algn="l"/>
                        </a:tabLst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правила</a:t>
                      </a:r>
                      <a:r>
                        <a:rPr sz="1100" spc="-9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педагогической  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переподготовки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60350" indent="-192405">
                        <a:lnSpc>
                          <a:spcPct val="100000"/>
                        </a:lnSpc>
                        <a:buAutoNum type="arabicParenR"/>
                        <a:tabLst>
                          <a:tab pos="260985" algn="l"/>
                        </a:tabLst>
                      </a:pP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проведение</a:t>
                      </a:r>
                      <a:r>
                        <a:rPr sz="1100" spc="-3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курсов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60350" indent="-192405">
                        <a:lnSpc>
                          <a:spcPct val="100000"/>
                        </a:lnSpc>
                        <a:buAutoNum type="arabicParenR"/>
                        <a:tabLst>
                          <a:tab pos="260985" algn="l"/>
                        </a:tabLst>
                      </a:pP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формат</a:t>
                      </a:r>
                      <a:r>
                        <a:rPr sz="1100" spc="-2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курсов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9435">
                        <a:lnSpc>
                          <a:spcPts val="1639"/>
                        </a:lnSpc>
                      </a:pP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17.03.2020</a:t>
                      </a:r>
                      <a:r>
                        <a:rPr sz="1100" spc="-5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г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39"/>
                        </a:lnSpc>
                      </a:pPr>
                      <a:r>
                        <a:rPr sz="1100" spc="-5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Приказ МОН РК</a:t>
                      </a:r>
                      <a:r>
                        <a:rPr sz="1100" spc="-4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solidFill>
                            <a:srgbClr val="0F243E"/>
                          </a:solidFill>
                          <a:latin typeface="Times New Roman"/>
                          <a:cs typeface="Times New Roman"/>
                        </a:rPr>
                        <a:t>№110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3492500" y="1559719"/>
            <a:ext cx="2087880" cy="458629"/>
          </a:xfrm>
          <a:custGeom>
            <a:avLst/>
            <a:gdLst/>
            <a:ahLst/>
            <a:cxnLst/>
            <a:rect l="l" t="t" r="r" b="b"/>
            <a:pathLst>
              <a:path w="2087879" h="611505">
                <a:moveTo>
                  <a:pt x="1985695" y="0"/>
                </a:moveTo>
                <a:lnTo>
                  <a:pt x="101866" y="0"/>
                </a:lnTo>
                <a:lnTo>
                  <a:pt x="62214" y="8004"/>
                </a:lnTo>
                <a:lnTo>
                  <a:pt x="29835" y="29835"/>
                </a:lnTo>
                <a:lnTo>
                  <a:pt x="8004" y="62214"/>
                </a:lnTo>
                <a:lnTo>
                  <a:pt x="0" y="101866"/>
                </a:lnTo>
                <a:lnTo>
                  <a:pt x="0" y="509320"/>
                </a:lnTo>
                <a:lnTo>
                  <a:pt x="8004" y="548972"/>
                </a:lnTo>
                <a:lnTo>
                  <a:pt x="29835" y="581352"/>
                </a:lnTo>
                <a:lnTo>
                  <a:pt x="62214" y="603182"/>
                </a:lnTo>
                <a:lnTo>
                  <a:pt x="101866" y="611187"/>
                </a:lnTo>
                <a:lnTo>
                  <a:pt x="1985695" y="611187"/>
                </a:lnTo>
                <a:lnTo>
                  <a:pt x="2025347" y="603182"/>
                </a:lnTo>
                <a:lnTo>
                  <a:pt x="2057727" y="581352"/>
                </a:lnTo>
                <a:lnTo>
                  <a:pt x="2079557" y="548972"/>
                </a:lnTo>
                <a:lnTo>
                  <a:pt x="2087562" y="509320"/>
                </a:lnTo>
                <a:lnTo>
                  <a:pt x="2087562" y="101866"/>
                </a:lnTo>
                <a:lnTo>
                  <a:pt x="2079557" y="62214"/>
                </a:lnTo>
                <a:lnTo>
                  <a:pt x="2057727" y="29835"/>
                </a:lnTo>
                <a:lnTo>
                  <a:pt x="2025347" y="8004"/>
                </a:lnTo>
                <a:lnTo>
                  <a:pt x="1985695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960907" y="1551932"/>
            <a:ext cx="114935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002060"/>
                </a:solidFill>
                <a:latin typeface="Calibri"/>
                <a:cs typeface="Calibri"/>
              </a:rPr>
              <a:t>36/16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FAFAF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2517776" y="300036"/>
            <a:ext cx="5546725" cy="345281"/>
            <a:chOff x="2517775" y="400047"/>
            <a:chExt cx="5546725" cy="460375"/>
          </a:xfrm>
        </p:grpSpPr>
        <p:sp>
          <p:nvSpPr>
            <p:cNvPr id="4" name="object 4"/>
            <p:cNvSpPr/>
            <p:nvPr/>
          </p:nvSpPr>
          <p:spPr>
            <a:xfrm>
              <a:off x="2527300" y="409572"/>
              <a:ext cx="5527675" cy="441325"/>
            </a:xfrm>
            <a:custGeom>
              <a:avLst/>
              <a:gdLst/>
              <a:ahLst/>
              <a:cxnLst/>
              <a:rect l="l" t="t" r="r" b="b"/>
              <a:pathLst>
                <a:path w="5527675" h="441325">
                  <a:moveTo>
                    <a:pt x="5454116" y="0"/>
                  </a:moveTo>
                  <a:lnTo>
                    <a:pt x="73558" y="0"/>
                  </a:lnTo>
                  <a:lnTo>
                    <a:pt x="44925" y="5780"/>
                  </a:lnTo>
                  <a:lnTo>
                    <a:pt x="21543" y="21543"/>
                  </a:lnTo>
                  <a:lnTo>
                    <a:pt x="5780" y="44925"/>
                  </a:lnTo>
                  <a:lnTo>
                    <a:pt x="0" y="73558"/>
                  </a:lnTo>
                  <a:lnTo>
                    <a:pt x="0" y="367766"/>
                  </a:lnTo>
                  <a:lnTo>
                    <a:pt x="5780" y="396399"/>
                  </a:lnTo>
                  <a:lnTo>
                    <a:pt x="21543" y="419781"/>
                  </a:lnTo>
                  <a:lnTo>
                    <a:pt x="44925" y="435544"/>
                  </a:lnTo>
                  <a:lnTo>
                    <a:pt x="73558" y="441324"/>
                  </a:lnTo>
                  <a:lnTo>
                    <a:pt x="5454116" y="441324"/>
                  </a:lnTo>
                  <a:lnTo>
                    <a:pt x="5482749" y="435544"/>
                  </a:lnTo>
                  <a:lnTo>
                    <a:pt x="5506131" y="419781"/>
                  </a:lnTo>
                  <a:lnTo>
                    <a:pt x="5521894" y="396399"/>
                  </a:lnTo>
                  <a:lnTo>
                    <a:pt x="5527675" y="367766"/>
                  </a:lnTo>
                  <a:lnTo>
                    <a:pt x="5527675" y="73558"/>
                  </a:lnTo>
                  <a:lnTo>
                    <a:pt x="5521894" y="44925"/>
                  </a:lnTo>
                  <a:lnTo>
                    <a:pt x="5506131" y="21543"/>
                  </a:lnTo>
                  <a:lnTo>
                    <a:pt x="5482749" y="5780"/>
                  </a:lnTo>
                  <a:lnTo>
                    <a:pt x="5454116" y="0"/>
                  </a:lnTo>
                  <a:close/>
                </a:path>
              </a:pathLst>
            </a:custGeom>
            <a:solidFill>
              <a:srgbClr val="0066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27300" y="409572"/>
              <a:ext cx="5527675" cy="441325"/>
            </a:xfrm>
            <a:custGeom>
              <a:avLst/>
              <a:gdLst/>
              <a:ahLst/>
              <a:cxnLst/>
              <a:rect l="l" t="t" r="r" b="b"/>
              <a:pathLst>
                <a:path w="5527675" h="441325">
                  <a:moveTo>
                    <a:pt x="0" y="73558"/>
                  </a:moveTo>
                  <a:lnTo>
                    <a:pt x="5780" y="44925"/>
                  </a:lnTo>
                  <a:lnTo>
                    <a:pt x="21543" y="21543"/>
                  </a:lnTo>
                  <a:lnTo>
                    <a:pt x="44925" y="5780"/>
                  </a:lnTo>
                  <a:lnTo>
                    <a:pt x="73558" y="0"/>
                  </a:lnTo>
                  <a:lnTo>
                    <a:pt x="5454116" y="0"/>
                  </a:lnTo>
                  <a:lnTo>
                    <a:pt x="5482749" y="5780"/>
                  </a:lnTo>
                  <a:lnTo>
                    <a:pt x="5506131" y="21543"/>
                  </a:lnTo>
                  <a:lnTo>
                    <a:pt x="5521894" y="44925"/>
                  </a:lnTo>
                  <a:lnTo>
                    <a:pt x="5527675" y="73558"/>
                  </a:lnTo>
                  <a:lnTo>
                    <a:pt x="5527675" y="367766"/>
                  </a:lnTo>
                  <a:lnTo>
                    <a:pt x="5521894" y="396399"/>
                  </a:lnTo>
                  <a:lnTo>
                    <a:pt x="5506131" y="419781"/>
                  </a:lnTo>
                  <a:lnTo>
                    <a:pt x="5482749" y="435544"/>
                  </a:lnTo>
                  <a:lnTo>
                    <a:pt x="5454116" y="441324"/>
                  </a:lnTo>
                  <a:lnTo>
                    <a:pt x="73558" y="441324"/>
                  </a:lnTo>
                  <a:lnTo>
                    <a:pt x="44925" y="435544"/>
                  </a:lnTo>
                  <a:lnTo>
                    <a:pt x="21543" y="419781"/>
                  </a:lnTo>
                  <a:lnTo>
                    <a:pt x="5780" y="396399"/>
                  </a:lnTo>
                  <a:lnTo>
                    <a:pt x="0" y="367766"/>
                  </a:lnTo>
                  <a:lnTo>
                    <a:pt x="0" y="7355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47027" y="-171450"/>
            <a:ext cx="7677784" cy="780983"/>
          </a:xfrm>
          <a:prstGeom prst="rect">
            <a:avLst/>
          </a:prstGeom>
        </p:spPr>
        <p:txBody>
          <a:bodyPr vert="horz" wrap="square" lIns="0" tIns="1460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2. ТЕНДЕНЦИИ </a:t>
            </a:r>
            <a:r>
              <a:rPr sz="1600" b="1" spc="-15" dirty="0">
                <a:solidFill>
                  <a:srgbClr val="002060"/>
                </a:solidFill>
                <a:latin typeface="Calibri"/>
                <a:cs typeface="Calibri"/>
              </a:rPr>
              <a:t>РАЗВИТИЯ </a:t>
            </a:r>
            <a:r>
              <a:rPr sz="1600" b="1" spc="-10" dirty="0">
                <a:solidFill>
                  <a:srgbClr val="002060"/>
                </a:solidFill>
                <a:latin typeface="Calibri"/>
                <a:cs typeface="Calibri"/>
              </a:rPr>
              <a:t>СОВРЕМЕННОГО</a:t>
            </a:r>
            <a:r>
              <a:rPr sz="1600" b="1" spc="5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Calibri"/>
                <a:cs typeface="Calibri"/>
              </a:rPr>
              <a:t>ОБРАЗОВАНИЯ.</a:t>
            </a:r>
            <a:endParaRPr sz="1600" dirty="0">
              <a:latin typeface="Calibri"/>
              <a:cs typeface="Calibri"/>
            </a:endParaRPr>
          </a:p>
          <a:p>
            <a:pPr marL="2546350">
              <a:lnSpc>
                <a:spcPct val="100000"/>
              </a:lnSpc>
              <a:spcBef>
                <a:spcPts val="1050"/>
              </a:spcBef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Принципы реформирования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казахстанского</a:t>
            </a:r>
            <a:r>
              <a:rPr sz="16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образования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47299" y="290896"/>
            <a:ext cx="1661795" cy="616744"/>
          </a:xfrm>
          <a:custGeom>
            <a:avLst/>
            <a:gdLst/>
            <a:ahLst/>
            <a:cxnLst/>
            <a:rect l="l" t="t" r="r" b="b"/>
            <a:pathLst>
              <a:path w="1661795" h="822325">
                <a:moveTo>
                  <a:pt x="943800" y="765733"/>
                </a:moveTo>
                <a:lnTo>
                  <a:pt x="994323" y="745617"/>
                </a:lnTo>
                <a:lnTo>
                  <a:pt x="1042842" y="722906"/>
                </a:lnTo>
                <a:lnTo>
                  <a:pt x="1089237" y="697742"/>
                </a:lnTo>
                <a:lnTo>
                  <a:pt x="1133384" y="670271"/>
                </a:lnTo>
                <a:lnTo>
                  <a:pt x="1175163" y="640635"/>
                </a:lnTo>
                <a:lnTo>
                  <a:pt x="1214453" y="608981"/>
                </a:lnTo>
                <a:lnTo>
                  <a:pt x="1251131" y="575450"/>
                </a:lnTo>
                <a:lnTo>
                  <a:pt x="1285076" y="540189"/>
                </a:lnTo>
                <a:lnTo>
                  <a:pt x="1316167" y="503340"/>
                </a:lnTo>
                <a:lnTo>
                  <a:pt x="1344282" y="465047"/>
                </a:lnTo>
                <a:lnTo>
                  <a:pt x="1369299" y="425456"/>
                </a:lnTo>
                <a:lnTo>
                  <a:pt x="1391097" y="384709"/>
                </a:lnTo>
                <a:lnTo>
                  <a:pt x="1409554" y="342952"/>
                </a:lnTo>
                <a:lnTo>
                  <a:pt x="1424549" y="300327"/>
                </a:lnTo>
                <a:lnTo>
                  <a:pt x="1435960" y="256980"/>
                </a:lnTo>
                <a:lnTo>
                  <a:pt x="1443666" y="213054"/>
                </a:lnTo>
                <a:lnTo>
                  <a:pt x="1447545" y="168694"/>
                </a:lnTo>
                <a:lnTo>
                  <a:pt x="1376197" y="188429"/>
                </a:lnTo>
                <a:lnTo>
                  <a:pt x="1502130" y="0"/>
                </a:lnTo>
                <a:lnTo>
                  <a:pt x="1661553" y="109499"/>
                </a:lnTo>
                <a:lnTo>
                  <a:pt x="1590217" y="129235"/>
                </a:lnTo>
                <a:lnTo>
                  <a:pt x="1586500" y="172398"/>
                </a:lnTo>
                <a:lnTo>
                  <a:pt x="1579171" y="215107"/>
                </a:lnTo>
                <a:lnTo>
                  <a:pt x="1568348" y="257235"/>
                </a:lnTo>
                <a:lnTo>
                  <a:pt x="1554149" y="298656"/>
                </a:lnTo>
                <a:lnTo>
                  <a:pt x="1536692" y="339242"/>
                </a:lnTo>
                <a:lnTo>
                  <a:pt x="1516093" y="378868"/>
                </a:lnTo>
                <a:lnTo>
                  <a:pt x="1492470" y="417405"/>
                </a:lnTo>
                <a:lnTo>
                  <a:pt x="1465942" y="454728"/>
                </a:lnTo>
                <a:lnTo>
                  <a:pt x="1436624" y="490709"/>
                </a:lnTo>
                <a:lnTo>
                  <a:pt x="1404636" y="525222"/>
                </a:lnTo>
                <a:lnTo>
                  <a:pt x="1370093" y="558139"/>
                </a:lnTo>
                <a:lnTo>
                  <a:pt x="1333115" y="589335"/>
                </a:lnTo>
                <a:lnTo>
                  <a:pt x="1293818" y="618682"/>
                </a:lnTo>
                <a:lnTo>
                  <a:pt x="1252320" y="646054"/>
                </a:lnTo>
                <a:lnTo>
                  <a:pt x="1208738" y="671323"/>
                </a:lnTo>
                <a:lnTo>
                  <a:pt x="1163189" y="694364"/>
                </a:lnTo>
                <a:lnTo>
                  <a:pt x="1115793" y="715048"/>
                </a:lnTo>
                <a:lnTo>
                  <a:pt x="1066665" y="733250"/>
                </a:lnTo>
                <a:lnTo>
                  <a:pt x="1015923" y="748842"/>
                </a:lnTo>
                <a:lnTo>
                  <a:pt x="873251" y="788314"/>
                </a:lnTo>
                <a:lnTo>
                  <a:pt x="821764" y="801011"/>
                </a:lnTo>
                <a:lnTo>
                  <a:pt x="770471" y="810638"/>
                </a:lnTo>
                <a:lnTo>
                  <a:pt x="719520" y="817259"/>
                </a:lnTo>
                <a:lnTo>
                  <a:pt x="669060" y="820936"/>
                </a:lnTo>
                <a:lnTo>
                  <a:pt x="619238" y="821733"/>
                </a:lnTo>
                <a:lnTo>
                  <a:pt x="570202" y="819713"/>
                </a:lnTo>
                <a:lnTo>
                  <a:pt x="522100" y="814939"/>
                </a:lnTo>
                <a:lnTo>
                  <a:pt x="475079" y="807473"/>
                </a:lnTo>
                <a:lnTo>
                  <a:pt x="429287" y="797380"/>
                </a:lnTo>
                <a:lnTo>
                  <a:pt x="384872" y="784721"/>
                </a:lnTo>
                <a:lnTo>
                  <a:pt x="341981" y="769561"/>
                </a:lnTo>
                <a:lnTo>
                  <a:pt x="300763" y="751963"/>
                </a:lnTo>
                <a:lnTo>
                  <a:pt x="261365" y="731988"/>
                </a:lnTo>
                <a:lnTo>
                  <a:pt x="223935" y="709701"/>
                </a:lnTo>
                <a:lnTo>
                  <a:pt x="188621" y="685165"/>
                </a:lnTo>
                <a:lnTo>
                  <a:pt x="155570" y="658443"/>
                </a:lnTo>
                <a:lnTo>
                  <a:pt x="124930" y="629597"/>
                </a:lnTo>
                <a:lnTo>
                  <a:pt x="96849" y="598691"/>
                </a:lnTo>
                <a:lnTo>
                  <a:pt x="71475" y="565788"/>
                </a:lnTo>
                <a:lnTo>
                  <a:pt x="48955" y="530951"/>
                </a:lnTo>
                <a:lnTo>
                  <a:pt x="29437" y="494243"/>
                </a:lnTo>
                <a:lnTo>
                  <a:pt x="13070" y="455728"/>
                </a:lnTo>
                <a:lnTo>
                  <a:pt x="0" y="415467"/>
                </a:lnTo>
                <a:lnTo>
                  <a:pt x="142684" y="375996"/>
                </a:lnTo>
                <a:lnTo>
                  <a:pt x="155753" y="416258"/>
                </a:lnTo>
                <a:lnTo>
                  <a:pt x="172119" y="454775"/>
                </a:lnTo>
                <a:lnTo>
                  <a:pt x="191636" y="491484"/>
                </a:lnTo>
                <a:lnTo>
                  <a:pt x="214155" y="526322"/>
                </a:lnTo>
                <a:lnTo>
                  <a:pt x="239528" y="559226"/>
                </a:lnTo>
                <a:lnTo>
                  <a:pt x="267609" y="590133"/>
                </a:lnTo>
                <a:lnTo>
                  <a:pt x="298248" y="618979"/>
                </a:lnTo>
                <a:lnTo>
                  <a:pt x="331299" y="645702"/>
                </a:lnTo>
                <a:lnTo>
                  <a:pt x="366613" y="670239"/>
                </a:lnTo>
                <a:lnTo>
                  <a:pt x="404043" y="692526"/>
                </a:lnTo>
                <a:lnTo>
                  <a:pt x="443441" y="712501"/>
                </a:lnTo>
                <a:lnTo>
                  <a:pt x="484659" y="730099"/>
                </a:lnTo>
                <a:lnTo>
                  <a:pt x="527550" y="745259"/>
                </a:lnTo>
                <a:lnTo>
                  <a:pt x="571965" y="757917"/>
                </a:lnTo>
                <a:lnTo>
                  <a:pt x="617757" y="768010"/>
                </a:lnTo>
                <a:lnTo>
                  <a:pt x="664777" y="775475"/>
                </a:lnTo>
                <a:lnTo>
                  <a:pt x="712880" y="780249"/>
                </a:lnTo>
                <a:lnTo>
                  <a:pt x="761915" y="782268"/>
                </a:lnTo>
                <a:lnTo>
                  <a:pt x="811737" y="781470"/>
                </a:lnTo>
                <a:lnTo>
                  <a:pt x="862196" y="777792"/>
                </a:lnTo>
                <a:lnTo>
                  <a:pt x="913145" y="771169"/>
                </a:lnTo>
                <a:lnTo>
                  <a:pt x="964437" y="761541"/>
                </a:lnTo>
                <a:lnTo>
                  <a:pt x="1015923" y="748842"/>
                </a:lnTo>
              </a:path>
            </a:pathLst>
          </a:custGeom>
          <a:ln w="12700">
            <a:solidFill>
              <a:srgbClr val="0049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654051" y="951307"/>
            <a:ext cx="7691755" cy="345281"/>
            <a:chOff x="654050" y="1268409"/>
            <a:chExt cx="7691755" cy="460375"/>
          </a:xfrm>
        </p:grpSpPr>
        <p:sp>
          <p:nvSpPr>
            <p:cNvPr id="9" name="object 9"/>
            <p:cNvSpPr/>
            <p:nvPr/>
          </p:nvSpPr>
          <p:spPr>
            <a:xfrm>
              <a:off x="663575" y="1277934"/>
              <a:ext cx="7672705" cy="441325"/>
            </a:xfrm>
            <a:custGeom>
              <a:avLst/>
              <a:gdLst/>
              <a:ahLst/>
              <a:cxnLst/>
              <a:rect l="l" t="t" r="r" b="b"/>
              <a:pathLst>
                <a:path w="7672705" h="441325">
                  <a:moveTo>
                    <a:pt x="7598829" y="0"/>
                  </a:moveTo>
                  <a:lnTo>
                    <a:pt x="73558" y="0"/>
                  </a:lnTo>
                  <a:lnTo>
                    <a:pt x="44925" y="5780"/>
                  </a:lnTo>
                  <a:lnTo>
                    <a:pt x="21543" y="21543"/>
                  </a:lnTo>
                  <a:lnTo>
                    <a:pt x="5780" y="44925"/>
                  </a:lnTo>
                  <a:lnTo>
                    <a:pt x="0" y="73558"/>
                  </a:lnTo>
                  <a:lnTo>
                    <a:pt x="0" y="367766"/>
                  </a:lnTo>
                  <a:lnTo>
                    <a:pt x="5780" y="396399"/>
                  </a:lnTo>
                  <a:lnTo>
                    <a:pt x="21543" y="419781"/>
                  </a:lnTo>
                  <a:lnTo>
                    <a:pt x="44925" y="435544"/>
                  </a:lnTo>
                  <a:lnTo>
                    <a:pt x="73558" y="441324"/>
                  </a:lnTo>
                  <a:lnTo>
                    <a:pt x="7598829" y="441324"/>
                  </a:lnTo>
                  <a:lnTo>
                    <a:pt x="7627462" y="435544"/>
                  </a:lnTo>
                  <a:lnTo>
                    <a:pt x="7650843" y="419781"/>
                  </a:lnTo>
                  <a:lnTo>
                    <a:pt x="7666607" y="396399"/>
                  </a:lnTo>
                  <a:lnTo>
                    <a:pt x="7672387" y="367766"/>
                  </a:lnTo>
                  <a:lnTo>
                    <a:pt x="7672387" y="73558"/>
                  </a:lnTo>
                  <a:lnTo>
                    <a:pt x="7666607" y="44925"/>
                  </a:lnTo>
                  <a:lnTo>
                    <a:pt x="7650843" y="21543"/>
                  </a:lnTo>
                  <a:lnTo>
                    <a:pt x="7627462" y="5780"/>
                  </a:lnTo>
                  <a:lnTo>
                    <a:pt x="7598829" y="0"/>
                  </a:lnTo>
                  <a:close/>
                </a:path>
              </a:pathLst>
            </a:custGeom>
            <a:solidFill>
              <a:srgbClr val="0066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63575" y="1277934"/>
              <a:ext cx="7672705" cy="441325"/>
            </a:xfrm>
            <a:custGeom>
              <a:avLst/>
              <a:gdLst/>
              <a:ahLst/>
              <a:cxnLst/>
              <a:rect l="l" t="t" r="r" b="b"/>
              <a:pathLst>
                <a:path w="7672705" h="441325">
                  <a:moveTo>
                    <a:pt x="0" y="73558"/>
                  </a:moveTo>
                  <a:lnTo>
                    <a:pt x="5780" y="44925"/>
                  </a:lnTo>
                  <a:lnTo>
                    <a:pt x="21543" y="21543"/>
                  </a:lnTo>
                  <a:lnTo>
                    <a:pt x="44925" y="5780"/>
                  </a:lnTo>
                  <a:lnTo>
                    <a:pt x="73558" y="0"/>
                  </a:lnTo>
                  <a:lnTo>
                    <a:pt x="7598829" y="0"/>
                  </a:lnTo>
                  <a:lnTo>
                    <a:pt x="7627462" y="5780"/>
                  </a:lnTo>
                  <a:lnTo>
                    <a:pt x="7650843" y="21543"/>
                  </a:lnTo>
                  <a:lnTo>
                    <a:pt x="7666607" y="44925"/>
                  </a:lnTo>
                  <a:lnTo>
                    <a:pt x="7672387" y="73558"/>
                  </a:lnTo>
                  <a:lnTo>
                    <a:pt x="7672387" y="367766"/>
                  </a:lnTo>
                  <a:lnTo>
                    <a:pt x="7666607" y="396399"/>
                  </a:lnTo>
                  <a:lnTo>
                    <a:pt x="7650843" y="419781"/>
                  </a:lnTo>
                  <a:lnTo>
                    <a:pt x="7627462" y="435544"/>
                  </a:lnTo>
                  <a:lnTo>
                    <a:pt x="7598829" y="441324"/>
                  </a:lnTo>
                  <a:lnTo>
                    <a:pt x="73558" y="441324"/>
                  </a:lnTo>
                  <a:lnTo>
                    <a:pt x="44925" y="435544"/>
                  </a:lnTo>
                  <a:lnTo>
                    <a:pt x="21543" y="419781"/>
                  </a:lnTo>
                  <a:lnTo>
                    <a:pt x="5780" y="396399"/>
                  </a:lnTo>
                  <a:lnTo>
                    <a:pt x="0" y="367766"/>
                  </a:lnTo>
                  <a:lnTo>
                    <a:pt x="0" y="7355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366809" y="971550"/>
            <a:ext cx="6543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 Narrow"/>
                <a:cs typeface="Arial Narrow"/>
              </a:rPr>
              <a:t>Основные направления реформирования мировых образовательных</a:t>
            </a:r>
            <a:r>
              <a:rPr sz="1600" b="1" spc="-1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 Narrow"/>
                <a:cs typeface="Arial Narrow"/>
              </a:rPr>
              <a:t>систем</a:t>
            </a:r>
            <a:endParaRPr sz="1600" dirty="0">
              <a:latin typeface="Arial Narrow"/>
              <a:cs typeface="Arial Narrow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801623" y="2390012"/>
            <a:ext cx="3458210" cy="1403985"/>
            <a:chOff x="801623" y="3186683"/>
            <a:chExt cx="3458210" cy="1871980"/>
          </a:xfrm>
        </p:grpSpPr>
        <p:sp>
          <p:nvSpPr>
            <p:cNvPr id="13" name="object 13"/>
            <p:cNvSpPr/>
            <p:nvPr/>
          </p:nvSpPr>
          <p:spPr>
            <a:xfrm>
              <a:off x="864108" y="4619244"/>
              <a:ext cx="3395471" cy="43891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1623" y="3186683"/>
              <a:ext cx="1394459" cy="147218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819577" y="2617182"/>
            <a:ext cx="1238885" cy="52770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207645" marR="5080" indent="-195580">
              <a:lnSpc>
                <a:spcPts val="1860"/>
              </a:lnSpc>
              <a:spcBef>
                <a:spcPts val="315"/>
              </a:spcBef>
            </a:pPr>
            <a:r>
              <a:rPr sz="1700" b="1" spc="-5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700" b="1" spc="5" dirty="0">
                <a:solidFill>
                  <a:srgbClr val="002060"/>
                </a:solidFill>
                <a:latin typeface="Calibri"/>
                <a:cs typeface="Calibri"/>
              </a:rPr>
              <a:t>б</a:t>
            </a:r>
            <a:r>
              <a:rPr sz="1700" b="1" dirty="0">
                <a:solidFill>
                  <a:srgbClr val="002060"/>
                </a:solidFill>
                <a:latin typeface="Calibri"/>
                <a:cs typeface="Calibri"/>
              </a:rPr>
              <a:t>яз</a:t>
            </a:r>
            <a:r>
              <a:rPr sz="1700" b="1" spc="-5" dirty="0">
                <a:solidFill>
                  <a:srgbClr val="002060"/>
                </a:solidFill>
                <a:latin typeface="Calibri"/>
                <a:cs typeface="Calibri"/>
              </a:rPr>
              <a:t>а</a:t>
            </a:r>
            <a:r>
              <a:rPr sz="1700" b="1" spc="-10" dirty="0">
                <a:solidFill>
                  <a:srgbClr val="002060"/>
                </a:solidFill>
                <a:latin typeface="Calibri"/>
                <a:cs typeface="Calibri"/>
              </a:rPr>
              <a:t>нности  </a:t>
            </a:r>
            <a:r>
              <a:rPr sz="1700" b="1" spc="-15" dirty="0">
                <a:solidFill>
                  <a:srgbClr val="002060"/>
                </a:solidFill>
                <a:latin typeface="Calibri"/>
                <a:cs typeface="Calibri"/>
              </a:rPr>
              <a:t>педагога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927604" y="3762756"/>
            <a:ext cx="1394459" cy="11052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258144" y="4210309"/>
            <a:ext cx="849630" cy="527709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indent="121285">
              <a:lnSpc>
                <a:spcPts val="1860"/>
              </a:lnSpc>
              <a:spcBef>
                <a:spcPts val="315"/>
              </a:spcBef>
            </a:pPr>
            <a:r>
              <a:rPr sz="1700" b="1" spc="-5" dirty="0">
                <a:solidFill>
                  <a:srgbClr val="002060"/>
                </a:solidFill>
                <a:latin typeface="Calibri"/>
                <a:cs typeface="Calibri"/>
              </a:rPr>
              <a:t>Право  </a:t>
            </a:r>
            <a:r>
              <a:rPr sz="1700" b="1" dirty="0">
                <a:solidFill>
                  <a:srgbClr val="002060"/>
                </a:solidFill>
                <a:latin typeface="Calibri"/>
                <a:cs typeface="Calibri"/>
              </a:rPr>
              <a:t>п</a:t>
            </a:r>
            <a:r>
              <a:rPr sz="1700" b="1" spc="-30" dirty="0">
                <a:solidFill>
                  <a:srgbClr val="002060"/>
                </a:solidFill>
                <a:latin typeface="Calibri"/>
                <a:cs typeface="Calibri"/>
              </a:rPr>
              <a:t>е</a:t>
            </a:r>
            <a:r>
              <a:rPr sz="1700" b="1" dirty="0">
                <a:solidFill>
                  <a:srgbClr val="002060"/>
                </a:solidFill>
                <a:latin typeface="Calibri"/>
                <a:cs typeface="Calibri"/>
              </a:rPr>
              <a:t>д</a:t>
            </a:r>
            <a:r>
              <a:rPr sz="1700" b="1" spc="-5" dirty="0">
                <a:solidFill>
                  <a:srgbClr val="002060"/>
                </a:solidFill>
                <a:latin typeface="Calibri"/>
                <a:cs typeface="Calibri"/>
              </a:rPr>
              <a:t>а</a:t>
            </a:r>
            <a:r>
              <a:rPr sz="1700" b="1" spc="-20" dirty="0">
                <a:solidFill>
                  <a:srgbClr val="002060"/>
                </a:solidFill>
                <a:latin typeface="Calibri"/>
                <a:cs typeface="Calibri"/>
              </a:rPr>
              <a:t>г</a:t>
            </a:r>
            <a:r>
              <a:rPr sz="1700" b="1" spc="-10" dirty="0">
                <a:solidFill>
                  <a:srgbClr val="002060"/>
                </a:solidFill>
                <a:latin typeface="Calibri"/>
                <a:cs typeface="Calibri"/>
              </a:rPr>
              <a:t>о</a:t>
            </a:r>
            <a:r>
              <a:rPr sz="1700" b="1" spc="-20" dirty="0">
                <a:solidFill>
                  <a:srgbClr val="002060"/>
                </a:solidFill>
                <a:latin typeface="Calibri"/>
                <a:cs typeface="Calibri"/>
              </a:rPr>
              <a:t>га</a:t>
            </a:r>
            <a:endParaRPr sz="17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46063" y="2251624"/>
            <a:ext cx="8188325" cy="2754153"/>
            <a:chOff x="246062" y="3002165"/>
            <a:chExt cx="8188325" cy="3672204"/>
          </a:xfrm>
        </p:grpSpPr>
        <p:sp>
          <p:nvSpPr>
            <p:cNvPr id="19" name="object 19"/>
            <p:cNvSpPr/>
            <p:nvPr/>
          </p:nvSpPr>
          <p:spPr>
            <a:xfrm>
              <a:off x="250825" y="3006928"/>
              <a:ext cx="4622800" cy="3662679"/>
            </a:xfrm>
            <a:custGeom>
              <a:avLst/>
              <a:gdLst/>
              <a:ahLst/>
              <a:cxnLst/>
              <a:rect l="l" t="t" r="r" b="b"/>
              <a:pathLst>
                <a:path w="4622800" h="3662679">
                  <a:moveTo>
                    <a:pt x="0" y="0"/>
                  </a:moveTo>
                  <a:lnTo>
                    <a:pt x="4622596" y="0"/>
                  </a:lnTo>
                  <a:lnTo>
                    <a:pt x="4622596" y="3662362"/>
                  </a:lnTo>
                  <a:lnTo>
                    <a:pt x="0" y="3662362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100827" y="4636007"/>
              <a:ext cx="3332987" cy="43129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038344" y="3179064"/>
              <a:ext cx="1370075" cy="149047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581754" y="2546199"/>
            <a:ext cx="2094864" cy="71231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065" marR="5080" indent="-1270" algn="ctr">
              <a:lnSpc>
                <a:spcPct val="91600"/>
              </a:lnSpc>
              <a:spcBef>
                <a:spcPts val="254"/>
              </a:spcBef>
            </a:pP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Нормативно-правовое  обеспечение  </a:t>
            </a:r>
            <a:r>
              <a:rPr sz="1600" b="1" spc="-10" dirty="0">
                <a:solidFill>
                  <a:srgbClr val="002060"/>
                </a:solidFill>
                <a:latin typeface="Calibri"/>
                <a:cs typeface="Calibri"/>
              </a:rPr>
              <a:t>деятельности</a:t>
            </a:r>
            <a:r>
              <a:rPr sz="1600" b="1" spc="3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Calibri"/>
                <a:cs typeface="Calibri"/>
              </a:rPr>
              <a:t>педагога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26224" y="3775329"/>
            <a:ext cx="1368551" cy="111785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910992" y="4243053"/>
            <a:ext cx="1986914" cy="499496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 marR="5080" indent="403225">
              <a:lnSpc>
                <a:spcPts val="1750"/>
              </a:lnSpc>
              <a:spcBef>
                <a:spcPts val="295"/>
              </a:spcBef>
            </a:pP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Организация  </a:t>
            </a:r>
            <a:r>
              <a:rPr sz="1600" b="1" spc="-10" dirty="0">
                <a:solidFill>
                  <a:srgbClr val="002060"/>
                </a:solidFill>
                <a:latin typeface="Calibri"/>
                <a:cs typeface="Calibri"/>
              </a:rPr>
              <a:t>методической</a:t>
            </a:r>
            <a:r>
              <a:rPr sz="1600" b="1" spc="-7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работы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205288" y="2243138"/>
            <a:ext cx="4835525" cy="2789872"/>
            <a:chOff x="4205287" y="2990850"/>
            <a:chExt cx="4835525" cy="3719829"/>
          </a:xfrm>
        </p:grpSpPr>
        <p:sp>
          <p:nvSpPr>
            <p:cNvPr id="26" name="object 26"/>
            <p:cNvSpPr/>
            <p:nvPr/>
          </p:nvSpPr>
          <p:spPr>
            <a:xfrm>
              <a:off x="4498098" y="2997200"/>
              <a:ext cx="4538345" cy="3708400"/>
            </a:xfrm>
            <a:custGeom>
              <a:avLst/>
              <a:gdLst/>
              <a:ahLst/>
              <a:cxnLst/>
              <a:rect l="l" t="t" r="r" b="b"/>
              <a:pathLst>
                <a:path w="4538345" h="3708400">
                  <a:moveTo>
                    <a:pt x="0" y="0"/>
                  </a:moveTo>
                  <a:lnTo>
                    <a:pt x="4537951" y="0"/>
                  </a:lnTo>
                  <a:lnTo>
                    <a:pt x="4537951" y="3708400"/>
                  </a:lnTo>
                  <a:lnTo>
                    <a:pt x="0" y="370840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211637" y="2997200"/>
              <a:ext cx="647700" cy="3672204"/>
            </a:xfrm>
            <a:custGeom>
              <a:avLst/>
              <a:gdLst/>
              <a:ahLst/>
              <a:cxnLst/>
              <a:rect l="l" t="t" r="r" b="b"/>
              <a:pathLst>
                <a:path w="647700" h="3672204">
                  <a:moveTo>
                    <a:pt x="647700" y="0"/>
                  </a:moveTo>
                  <a:lnTo>
                    <a:pt x="0" y="0"/>
                  </a:lnTo>
                  <a:lnTo>
                    <a:pt x="0" y="3671887"/>
                  </a:lnTo>
                  <a:lnTo>
                    <a:pt x="647700" y="3671887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rgbClr val="0066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211637" y="2997200"/>
              <a:ext cx="647700" cy="3672204"/>
            </a:xfrm>
            <a:custGeom>
              <a:avLst/>
              <a:gdLst/>
              <a:ahLst/>
              <a:cxnLst/>
              <a:rect l="l" t="t" r="r" b="b"/>
              <a:pathLst>
                <a:path w="647700" h="3672204">
                  <a:moveTo>
                    <a:pt x="0" y="0"/>
                  </a:moveTo>
                  <a:lnTo>
                    <a:pt x="647700" y="0"/>
                  </a:lnTo>
                  <a:lnTo>
                    <a:pt x="647700" y="3671887"/>
                  </a:lnTo>
                  <a:lnTo>
                    <a:pt x="0" y="367188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498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4291044" y="2571750"/>
            <a:ext cx="487680" cy="2231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655" marR="26034" indent="-1270" algn="ctr">
              <a:lnSpc>
                <a:spcPct val="100000"/>
              </a:lnSpc>
              <a:spcBef>
                <a:spcPts val="100"/>
              </a:spcBef>
            </a:pPr>
            <a:r>
              <a:rPr sz="12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Закон  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РК</a:t>
            </a:r>
            <a:r>
              <a:rPr sz="1200" i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«О</a:t>
            </a:r>
            <a:endParaRPr sz="1200" dirty="0">
              <a:latin typeface="Times New Roman"/>
              <a:cs typeface="Times New Roman"/>
            </a:endParaRPr>
          </a:p>
          <a:p>
            <a:pPr marL="22860" marR="12700" indent="-6350" algn="ctr">
              <a:lnSpc>
                <a:spcPct val="100000"/>
              </a:lnSpc>
            </a:pP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12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т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12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ту  </a:t>
            </a:r>
            <a:r>
              <a:rPr sz="12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се  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п</a:t>
            </a:r>
            <a:r>
              <a:rPr sz="12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е</a:t>
            </a:r>
            <a:r>
              <a:rPr sz="12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д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аго  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га»  </a:t>
            </a:r>
            <a:r>
              <a:rPr sz="12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(от</a:t>
            </a:r>
            <a:r>
              <a:rPr sz="12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27  </a:t>
            </a:r>
            <a:r>
              <a:rPr sz="120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д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е</a:t>
            </a:r>
            <a:r>
              <a:rPr sz="12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б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р  я</a:t>
            </a:r>
            <a:r>
              <a:rPr sz="12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2019</a:t>
            </a:r>
            <a:endParaRPr sz="12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года</a:t>
            </a:r>
            <a:endParaRPr sz="12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ts val="1400"/>
              </a:lnSpc>
              <a:spcBef>
                <a:spcPts val="80"/>
              </a:spcBef>
            </a:pP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12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i="1" dirty="0">
                <a:solidFill>
                  <a:srgbClr val="FFFFFF"/>
                </a:solidFill>
                <a:latin typeface="Times New Roman"/>
                <a:cs typeface="Times New Roman"/>
              </a:rPr>
              <a:t>293-  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VІ</a:t>
            </a:r>
            <a:r>
              <a:rPr sz="12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ЗРК</a:t>
            </a:r>
            <a:endParaRPr sz="1200" dirty="0">
              <a:latin typeface="Times New Roman"/>
              <a:cs typeface="Times New Roman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20738" y="1663301"/>
            <a:ext cx="7691755" cy="345281"/>
            <a:chOff x="820737" y="2217734"/>
            <a:chExt cx="7691755" cy="460375"/>
          </a:xfrm>
        </p:grpSpPr>
        <p:sp>
          <p:nvSpPr>
            <p:cNvPr id="31" name="object 31"/>
            <p:cNvSpPr/>
            <p:nvPr/>
          </p:nvSpPr>
          <p:spPr>
            <a:xfrm>
              <a:off x="830262" y="2227259"/>
              <a:ext cx="7672705" cy="441325"/>
            </a:xfrm>
            <a:custGeom>
              <a:avLst/>
              <a:gdLst/>
              <a:ahLst/>
              <a:cxnLst/>
              <a:rect l="l" t="t" r="r" b="b"/>
              <a:pathLst>
                <a:path w="7672705" h="441325">
                  <a:moveTo>
                    <a:pt x="7598829" y="0"/>
                  </a:moveTo>
                  <a:lnTo>
                    <a:pt x="73558" y="0"/>
                  </a:lnTo>
                  <a:lnTo>
                    <a:pt x="44925" y="5780"/>
                  </a:lnTo>
                  <a:lnTo>
                    <a:pt x="21543" y="21543"/>
                  </a:lnTo>
                  <a:lnTo>
                    <a:pt x="5780" y="44925"/>
                  </a:lnTo>
                  <a:lnTo>
                    <a:pt x="0" y="73558"/>
                  </a:lnTo>
                  <a:lnTo>
                    <a:pt x="0" y="367766"/>
                  </a:lnTo>
                  <a:lnTo>
                    <a:pt x="5780" y="396399"/>
                  </a:lnTo>
                  <a:lnTo>
                    <a:pt x="21543" y="419781"/>
                  </a:lnTo>
                  <a:lnTo>
                    <a:pt x="44925" y="435544"/>
                  </a:lnTo>
                  <a:lnTo>
                    <a:pt x="73558" y="441324"/>
                  </a:lnTo>
                  <a:lnTo>
                    <a:pt x="7598829" y="441324"/>
                  </a:lnTo>
                  <a:lnTo>
                    <a:pt x="7627462" y="435544"/>
                  </a:lnTo>
                  <a:lnTo>
                    <a:pt x="7650843" y="419781"/>
                  </a:lnTo>
                  <a:lnTo>
                    <a:pt x="7666607" y="396399"/>
                  </a:lnTo>
                  <a:lnTo>
                    <a:pt x="7672387" y="367766"/>
                  </a:lnTo>
                  <a:lnTo>
                    <a:pt x="7672387" y="73558"/>
                  </a:lnTo>
                  <a:lnTo>
                    <a:pt x="7666607" y="44925"/>
                  </a:lnTo>
                  <a:lnTo>
                    <a:pt x="7650843" y="21543"/>
                  </a:lnTo>
                  <a:lnTo>
                    <a:pt x="7627462" y="5780"/>
                  </a:lnTo>
                  <a:lnTo>
                    <a:pt x="7598829" y="0"/>
                  </a:lnTo>
                  <a:close/>
                </a:path>
              </a:pathLst>
            </a:custGeom>
            <a:solidFill>
              <a:srgbClr val="0066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30262" y="2227259"/>
              <a:ext cx="7672705" cy="441325"/>
            </a:xfrm>
            <a:custGeom>
              <a:avLst/>
              <a:gdLst/>
              <a:ahLst/>
              <a:cxnLst/>
              <a:rect l="l" t="t" r="r" b="b"/>
              <a:pathLst>
                <a:path w="7672705" h="441325">
                  <a:moveTo>
                    <a:pt x="0" y="73558"/>
                  </a:moveTo>
                  <a:lnTo>
                    <a:pt x="5780" y="44925"/>
                  </a:lnTo>
                  <a:lnTo>
                    <a:pt x="21543" y="21543"/>
                  </a:lnTo>
                  <a:lnTo>
                    <a:pt x="44925" y="5780"/>
                  </a:lnTo>
                  <a:lnTo>
                    <a:pt x="73558" y="0"/>
                  </a:lnTo>
                  <a:lnTo>
                    <a:pt x="7598829" y="0"/>
                  </a:lnTo>
                  <a:lnTo>
                    <a:pt x="7627462" y="5780"/>
                  </a:lnTo>
                  <a:lnTo>
                    <a:pt x="7650843" y="21543"/>
                  </a:lnTo>
                  <a:lnTo>
                    <a:pt x="7666607" y="44925"/>
                  </a:lnTo>
                  <a:lnTo>
                    <a:pt x="7672387" y="73558"/>
                  </a:lnTo>
                  <a:lnTo>
                    <a:pt x="7672387" y="367766"/>
                  </a:lnTo>
                  <a:lnTo>
                    <a:pt x="7666607" y="396399"/>
                  </a:lnTo>
                  <a:lnTo>
                    <a:pt x="7650843" y="419781"/>
                  </a:lnTo>
                  <a:lnTo>
                    <a:pt x="7627462" y="435544"/>
                  </a:lnTo>
                  <a:lnTo>
                    <a:pt x="7598829" y="441324"/>
                  </a:lnTo>
                  <a:lnTo>
                    <a:pt x="73558" y="441324"/>
                  </a:lnTo>
                  <a:lnTo>
                    <a:pt x="44925" y="435544"/>
                  </a:lnTo>
                  <a:lnTo>
                    <a:pt x="21543" y="419781"/>
                  </a:lnTo>
                  <a:lnTo>
                    <a:pt x="5780" y="396399"/>
                  </a:lnTo>
                  <a:lnTo>
                    <a:pt x="0" y="367766"/>
                  </a:lnTo>
                  <a:lnTo>
                    <a:pt x="0" y="7355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62952" y="1733550"/>
            <a:ext cx="6517640" cy="4488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00480">
              <a:lnSpc>
                <a:spcPts val="183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 Narrow"/>
                <a:cs typeface="Arial Narrow"/>
              </a:rPr>
              <a:t>Дистанционное обучение </a:t>
            </a:r>
            <a:r>
              <a:rPr sz="1800" dirty="0">
                <a:solidFill>
                  <a:srgbClr val="FFFFFF"/>
                </a:solidFill>
                <a:latin typeface="Arial Narrow"/>
                <a:cs typeface="Arial Narrow"/>
              </a:rPr>
              <a:t>в </a:t>
            </a:r>
            <a:r>
              <a:rPr sz="1800" spc="-5" dirty="0">
                <a:solidFill>
                  <a:srgbClr val="FFFFFF"/>
                </a:solidFill>
                <a:latin typeface="Arial Narrow"/>
                <a:cs typeface="Arial Narrow"/>
              </a:rPr>
              <a:t>условиях </a:t>
            </a:r>
            <a:r>
              <a:rPr sz="1800" spc="-5" dirty="0" err="1">
                <a:solidFill>
                  <a:srgbClr val="FFFFFF"/>
                </a:solidFill>
                <a:latin typeface="Arial Narrow"/>
                <a:cs typeface="Arial Narrow"/>
              </a:rPr>
              <a:t>ограничительных</a:t>
            </a:r>
            <a:r>
              <a:rPr sz="1800" spc="9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мер</a:t>
            </a:r>
            <a:endParaRPr sz="1600" dirty="0">
              <a:latin typeface="Arial Narrow"/>
              <a:cs typeface="Arial Narrow"/>
            </a:endParaRPr>
          </a:p>
          <a:p>
            <a:pPr marL="12700">
              <a:lnSpc>
                <a:spcPts val="1590"/>
              </a:lnSpc>
            </a:pP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3. </a:t>
            </a:r>
            <a:r>
              <a:rPr sz="1600" b="1" spc="-15" dirty="0">
                <a:solidFill>
                  <a:srgbClr val="002060"/>
                </a:solidFill>
                <a:latin typeface="Calibri"/>
                <a:cs typeface="Calibri"/>
              </a:rPr>
              <a:t>ПЕДАГОГ </a:t>
            </a:r>
            <a:r>
              <a:rPr sz="1600" b="1" spc="-5" dirty="0">
                <a:solidFill>
                  <a:srgbClr val="002060"/>
                </a:solidFill>
                <a:latin typeface="Calibri"/>
                <a:cs typeface="Calibri"/>
              </a:rPr>
              <a:t>В СИСТЕМЕ</a:t>
            </a:r>
            <a:r>
              <a:rPr sz="1600" b="1" spc="5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Calibri"/>
                <a:cs typeface="Calibri"/>
              </a:rPr>
              <a:t>ОБРАЗОВАНИЯ.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4027" y="193168"/>
            <a:ext cx="777367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/>
              <a:t>7. </a:t>
            </a:r>
            <a:r>
              <a:rPr sz="2000" spc="-5" dirty="0"/>
              <a:t>СИСТЕМА ОЦЕНИВАНИЯ </a:t>
            </a:r>
            <a:r>
              <a:rPr sz="2000" b="0" i="1" dirty="0">
                <a:latin typeface="Calibri"/>
                <a:cs typeface="Calibri"/>
              </a:rPr>
              <a:t>(в </a:t>
            </a:r>
            <a:r>
              <a:rPr sz="2000" b="0" i="1" spc="-5" dirty="0">
                <a:latin typeface="Calibri"/>
                <a:cs typeface="Calibri"/>
              </a:rPr>
              <a:t>соответствии </a:t>
            </a:r>
            <a:r>
              <a:rPr sz="2000" b="0" i="1" dirty="0">
                <a:latin typeface="Calibri"/>
                <a:cs typeface="Calibri"/>
              </a:rPr>
              <a:t>с </a:t>
            </a:r>
            <a:r>
              <a:rPr sz="2000" b="0" i="1" spc="-5" dirty="0">
                <a:latin typeface="Calibri"/>
                <a:cs typeface="Calibri"/>
              </a:rPr>
              <a:t>приказо </a:t>
            </a:r>
            <a:r>
              <a:rPr sz="2000" b="0" i="1" dirty="0">
                <a:latin typeface="Calibri"/>
                <a:cs typeface="Calibri"/>
              </a:rPr>
              <a:t>МОН </a:t>
            </a:r>
            <a:r>
              <a:rPr sz="2000" b="0" i="1" spc="-5" dirty="0">
                <a:latin typeface="Calibri"/>
                <a:cs typeface="Calibri"/>
              </a:rPr>
              <a:t>РК</a:t>
            </a:r>
            <a:r>
              <a:rPr sz="2000" b="0" i="1" spc="-20" dirty="0">
                <a:latin typeface="Calibri"/>
                <a:cs typeface="Calibri"/>
              </a:rPr>
              <a:t> </a:t>
            </a:r>
            <a:r>
              <a:rPr sz="2000" b="0" i="1" dirty="0">
                <a:latin typeface="Calibri"/>
                <a:cs typeface="Calibri"/>
              </a:rPr>
              <a:t>№125)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6200" y="546786"/>
            <a:ext cx="8520430" cy="3780473"/>
            <a:chOff x="1219518" y="1315948"/>
            <a:chExt cx="8520430" cy="5040630"/>
          </a:xfrm>
        </p:grpSpPr>
        <p:sp>
          <p:nvSpPr>
            <p:cNvPr id="4" name="object 4"/>
            <p:cNvSpPr/>
            <p:nvPr/>
          </p:nvSpPr>
          <p:spPr>
            <a:xfrm>
              <a:off x="2438718" y="1315948"/>
              <a:ext cx="7301230" cy="5040630"/>
            </a:xfrm>
            <a:custGeom>
              <a:avLst/>
              <a:gdLst/>
              <a:ahLst/>
              <a:cxnLst/>
              <a:rect l="l" t="t" r="r" b="b"/>
              <a:pathLst>
                <a:path w="7301230" h="5040630">
                  <a:moveTo>
                    <a:pt x="4780915" y="0"/>
                  </a:moveTo>
                  <a:lnTo>
                    <a:pt x="4780915" y="1260144"/>
                  </a:lnTo>
                  <a:lnTo>
                    <a:pt x="0" y="1260144"/>
                  </a:lnTo>
                  <a:lnTo>
                    <a:pt x="0" y="3780421"/>
                  </a:lnTo>
                  <a:lnTo>
                    <a:pt x="4780915" y="3780421"/>
                  </a:lnTo>
                  <a:lnTo>
                    <a:pt x="4780915" y="5040566"/>
                  </a:lnTo>
                  <a:lnTo>
                    <a:pt x="7301191" y="2520289"/>
                  </a:lnTo>
                  <a:lnTo>
                    <a:pt x="4780915" y="0"/>
                  </a:lnTo>
                  <a:close/>
                </a:path>
              </a:pathLst>
            </a:custGeom>
            <a:solidFill>
              <a:srgbClr val="D0D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35393" y="2712650"/>
              <a:ext cx="2578100" cy="2217649"/>
            </a:xfrm>
            <a:custGeom>
              <a:avLst/>
              <a:gdLst/>
              <a:ahLst/>
              <a:cxnLst/>
              <a:rect l="l" t="t" r="r" b="b"/>
              <a:pathLst>
                <a:path w="2346325" h="2016760">
                  <a:moveTo>
                    <a:pt x="2010283" y="0"/>
                  </a:moveTo>
                  <a:lnTo>
                    <a:pt x="336042" y="0"/>
                  </a:lnTo>
                  <a:lnTo>
                    <a:pt x="286385" y="3643"/>
                  </a:lnTo>
                  <a:lnTo>
                    <a:pt x="238990" y="14227"/>
                  </a:lnTo>
                  <a:lnTo>
                    <a:pt x="194377" y="31231"/>
                  </a:lnTo>
                  <a:lnTo>
                    <a:pt x="153066" y="54136"/>
                  </a:lnTo>
                  <a:lnTo>
                    <a:pt x="115576" y="82423"/>
                  </a:lnTo>
                  <a:lnTo>
                    <a:pt x="82427" y="115570"/>
                  </a:lnTo>
                  <a:lnTo>
                    <a:pt x="54139" y="153060"/>
                  </a:lnTo>
                  <a:lnTo>
                    <a:pt x="31233" y="194372"/>
                  </a:lnTo>
                  <a:lnTo>
                    <a:pt x="14228" y="238986"/>
                  </a:lnTo>
                  <a:lnTo>
                    <a:pt x="3643" y="286382"/>
                  </a:lnTo>
                  <a:lnTo>
                    <a:pt x="0" y="336041"/>
                  </a:lnTo>
                  <a:lnTo>
                    <a:pt x="0" y="1680171"/>
                  </a:lnTo>
                  <a:lnTo>
                    <a:pt x="3643" y="1729831"/>
                  </a:lnTo>
                  <a:lnTo>
                    <a:pt x="14228" y="1777228"/>
                  </a:lnTo>
                  <a:lnTo>
                    <a:pt x="31233" y="1821844"/>
                  </a:lnTo>
                  <a:lnTo>
                    <a:pt x="54139" y="1863157"/>
                  </a:lnTo>
                  <a:lnTo>
                    <a:pt x="82427" y="1900648"/>
                  </a:lnTo>
                  <a:lnTo>
                    <a:pt x="115576" y="1933798"/>
                  </a:lnTo>
                  <a:lnTo>
                    <a:pt x="153066" y="1962086"/>
                  </a:lnTo>
                  <a:lnTo>
                    <a:pt x="194377" y="1984992"/>
                  </a:lnTo>
                  <a:lnTo>
                    <a:pt x="238990" y="2001998"/>
                  </a:lnTo>
                  <a:lnTo>
                    <a:pt x="286385" y="2012582"/>
                  </a:lnTo>
                  <a:lnTo>
                    <a:pt x="336042" y="2016226"/>
                  </a:lnTo>
                  <a:lnTo>
                    <a:pt x="2010283" y="2016226"/>
                  </a:lnTo>
                  <a:lnTo>
                    <a:pt x="2059939" y="2012582"/>
                  </a:lnTo>
                  <a:lnTo>
                    <a:pt x="2107334" y="2001998"/>
                  </a:lnTo>
                  <a:lnTo>
                    <a:pt x="2151947" y="1984992"/>
                  </a:lnTo>
                  <a:lnTo>
                    <a:pt x="2193258" y="1962086"/>
                  </a:lnTo>
                  <a:lnTo>
                    <a:pt x="2230748" y="1933798"/>
                  </a:lnTo>
                  <a:lnTo>
                    <a:pt x="2263897" y="1900648"/>
                  </a:lnTo>
                  <a:lnTo>
                    <a:pt x="2292185" y="1863157"/>
                  </a:lnTo>
                  <a:lnTo>
                    <a:pt x="2315091" y="1821844"/>
                  </a:lnTo>
                  <a:lnTo>
                    <a:pt x="2332096" y="1777228"/>
                  </a:lnTo>
                  <a:lnTo>
                    <a:pt x="2342681" y="1729831"/>
                  </a:lnTo>
                  <a:lnTo>
                    <a:pt x="2346325" y="1680171"/>
                  </a:lnTo>
                  <a:lnTo>
                    <a:pt x="2346325" y="336041"/>
                  </a:lnTo>
                  <a:lnTo>
                    <a:pt x="2342681" y="286382"/>
                  </a:lnTo>
                  <a:lnTo>
                    <a:pt x="2332096" y="238986"/>
                  </a:lnTo>
                  <a:lnTo>
                    <a:pt x="2315091" y="194372"/>
                  </a:lnTo>
                  <a:lnTo>
                    <a:pt x="2292185" y="153060"/>
                  </a:lnTo>
                  <a:lnTo>
                    <a:pt x="2263897" y="115570"/>
                  </a:lnTo>
                  <a:lnTo>
                    <a:pt x="2230748" y="82423"/>
                  </a:lnTo>
                  <a:lnTo>
                    <a:pt x="2193258" y="54136"/>
                  </a:lnTo>
                  <a:lnTo>
                    <a:pt x="2151947" y="31231"/>
                  </a:lnTo>
                  <a:lnTo>
                    <a:pt x="2107334" y="14227"/>
                  </a:lnTo>
                  <a:lnTo>
                    <a:pt x="2059939" y="3643"/>
                  </a:lnTo>
                  <a:lnTo>
                    <a:pt x="2010283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19518" y="2695100"/>
              <a:ext cx="2578100" cy="2217649"/>
            </a:xfrm>
            <a:custGeom>
              <a:avLst/>
              <a:gdLst/>
              <a:ahLst/>
              <a:cxnLst/>
              <a:rect l="l" t="t" r="r" b="b"/>
              <a:pathLst>
                <a:path w="2346325" h="2016760">
                  <a:moveTo>
                    <a:pt x="0" y="336041"/>
                  </a:moveTo>
                  <a:lnTo>
                    <a:pt x="3643" y="286382"/>
                  </a:lnTo>
                  <a:lnTo>
                    <a:pt x="14228" y="238986"/>
                  </a:lnTo>
                  <a:lnTo>
                    <a:pt x="31233" y="194372"/>
                  </a:lnTo>
                  <a:lnTo>
                    <a:pt x="54139" y="153060"/>
                  </a:lnTo>
                  <a:lnTo>
                    <a:pt x="82427" y="115570"/>
                  </a:lnTo>
                  <a:lnTo>
                    <a:pt x="115576" y="82423"/>
                  </a:lnTo>
                  <a:lnTo>
                    <a:pt x="153066" y="54136"/>
                  </a:lnTo>
                  <a:lnTo>
                    <a:pt x="194377" y="31231"/>
                  </a:lnTo>
                  <a:lnTo>
                    <a:pt x="238990" y="14227"/>
                  </a:lnTo>
                  <a:lnTo>
                    <a:pt x="286385" y="3643"/>
                  </a:lnTo>
                  <a:lnTo>
                    <a:pt x="336042" y="0"/>
                  </a:lnTo>
                  <a:lnTo>
                    <a:pt x="2010283" y="0"/>
                  </a:lnTo>
                  <a:lnTo>
                    <a:pt x="2059939" y="3643"/>
                  </a:lnTo>
                  <a:lnTo>
                    <a:pt x="2107334" y="14227"/>
                  </a:lnTo>
                  <a:lnTo>
                    <a:pt x="2151947" y="31231"/>
                  </a:lnTo>
                  <a:lnTo>
                    <a:pt x="2193258" y="54136"/>
                  </a:lnTo>
                  <a:lnTo>
                    <a:pt x="2230748" y="82423"/>
                  </a:lnTo>
                  <a:lnTo>
                    <a:pt x="2263897" y="115570"/>
                  </a:lnTo>
                  <a:lnTo>
                    <a:pt x="2292185" y="153060"/>
                  </a:lnTo>
                  <a:lnTo>
                    <a:pt x="2315091" y="194372"/>
                  </a:lnTo>
                  <a:lnTo>
                    <a:pt x="2332096" y="238986"/>
                  </a:lnTo>
                  <a:lnTo>
                    <a:pt x="2342681" y="286382"/>
                  </a:lnTo>
                  <a:lnTo>
                    <a:pt x="2346325" y="336041"/>
                  </a:lnTo>
                  <a:lnTo>
                    <a:pt x="2346325" y="1680171"/>
                  </a:lnTo>
                  <a:lnTo>
                    <a:pt x="2342681" y="1729831"/>
                  </a:lnTo>
                  <a:lnTo>
                    <a:pt x="2332096" y="1777228"/>
                  </a:lnTo>
                  <a:lnTo>
                    <a:pt x="2315091" y="1821844"/>
                  </a:lnTo>
                  <a:lnTo>
                    <a:pt x="2292185" y="1863157"/>
                  </a:lnTo>
                  <a:lnTo>
                    <a:pt x="2263897" y="1900648"/>
                  </a:lnTo>
                  <a:lnTo>
                    <a:pt x="2230748" y="1933798"/>
                  </a:lnTo>
                  <a:lnTo>
                    <a:pt x="2193258" y="1962086"/>
                  </a:lnTo>
                  <a:lnTo>
                    <a:pt x="2151947" y="1984992"/>
                  </a:lnTo>
                  <a:lnTo>
                    <a:pt x="2107334" y="2001998"/>
                  </a:lnTo>
                  <a:lnTo>
                    <a:pt x="2059939" y="2012582"/>
                  </a:lnTo>
                  <a:lnTo>
                    <a:pt x="2010283" y="2016226"/>
                  </a:lnTo>
                  <a:lnTo>
                    <a:pt x="336042" y="2016226"/>
                  </a:lnTo>
                  <a:lnTo>
                    <a:pt x="286385" y="2012582"/>
                  </a:lnTo>
                  <a:lnTo>
                    <a:pt x="238990" y="2001998"/>
                  </a:lnTo>
                  <a:lnTo>
                    <a:pt x="194377" y="1984992"/>
                  </a:lnTo>
                  <a:lnTo>
                    <a:pt x="153066" y="1962086"/>
                  </a:lnTo>
                  <a:lnTo>
                    <a:pt x="115576" y="1933798"/>
                  </a:lnTo>
                  <a:lnTo>
                    <a:pt x="82427" y="1900648"/>
                  </a:lnTo>
                  <a:lnTo>
                    <a:pt x="54139" y="1863157"/>
                  </a:lnTo>
                  <a:lnTo>
                    <a:pt x="31233" y="1821844"/>
                  </a:lnTo>
                  <a:lnTo>
                    <a:pt x="14228" y="1777228"/>
                  </a:lnTo>
                  <a:lnTo>
                    <a:pt x="3643" y="1729831"/>
                  </a:lnTo>
                  <a:lnTo>
                    <a:pt x="0" y="1680171"/>
                  </a:lnTo>
                  <a:lnTo>
                    <a:pt x="0" y="336041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04800" y="1657350"/>
            <a:ext cx="2011045" cy="1422184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ФО</a:t>
            </a:r>
            <a:endParaRPr sz="2000" dirty="0">
              <a:latin typeface="Arial"/>
              <a:cs typeface="Arial"/>
            </a:endParaRPr>
          </a:p>
          <a:p>
            <a:pPr marL="184785" marR="5080" indent="-172720">
              <a:lnSpc>
                <a:spcPts val="1660"/>
              </a:lnSpc>
              <a:spcBef>
                <a:spcPts val="815"/>
              </a:spcBef>
              <a:buChar char="•"/>
              <a:tabLst>
                <a:tab pos="185420" algn="l"/>
              </a:tabLst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6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осуществлению 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обратной</a:t>
            </a:r>
            <a:r>
              <a:rPr sz="1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связи</a:t>
            </a:r>
            <a:endParaRPr sz="1600" dirty="0">
              <a:latin typeface="Arial"/>
              <a:cs typeface="Arial"/>
            </a:endParaRPr>
          </a:p>
          <a:p>
            <a:pPr marL="184785" marR="454025" indent="-172720">
              <a:lnSpc>
                <a:spcPts val="1660"/>
              </a:lnSpc>
              <a:spcBef>
                <a:spcPts val="270"/>
              </a:spcBef>
              <a:buChar char="•"/>
              <a:tabLst>
                <a:tab pos="185420" algn="l"/>
              </a:tabLst>
            </a:pP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Методические 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ре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к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д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аци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endParaRPr sz="1600" dirty="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743200" y="1551417"/>
            <a:ext cx="2819400" cy="1771213"/>
            <a:chOff x="2906099" y="2178584"/>
            <a:chExt cx="2482215" cy="2042160"/>
          </a:xfrm>
        </p:grpSpPr>
        <p:sp>
          <p:nvSpPr>
            <p:cNvPr id="9" name="object 9"/>
            <p:cNvSpPr/>
            <p:nvPr/>
          </p:nvSpPr>
          <p:spPr>
            <a:xfrm>
              <a:off x="2918799" y="2191284"/>
              <a:ext cx="2456815" cy="2016760"/>
            </a:xfrm>
            <a:custGeom>
              <a:avLst/>
              <a:gdLst/>
              <a:ahLst/>
              <a:cxnLst/>
              <a:rect l="l" t="t" r="r" b="b"/>
              <a:pathLst>
                <a:path w="2456815" h="2016760">
                  <a:moveTo>
                    <a:pt x="2120557" y="0"/>
                  </a:moveTo>
                  <a:lnTo>
                    <a:pt x="336042" y="0"/>
                  </a:lnTo>
                  <a:lnTo>
                    <a:pt x="286385" y="3643"/>
                  </a:lnTo>
                  <a:lnTo>
                    <a:pt x="238990" y="14227"/>
                  </a:lnTo>
                  <a:lnTo>
                    <a:pt x="194377" y="31231"/>
                  </a:lnTo>
                  <a:lnTo>
                    <a:pt x="153066" y="54136"/>
                  </a:lnTo>
                  <a:lnTo>
                    <a:pt x="115576" y="82423"/>
                  </a:lnTo>
                  <a:lnTo>
                    <a:pt x="82427" y="115570"/>
                  </a:lnTo>
                  <a:lnTo>
                    <a:pt x="54139" y="153060"/>
                  </a:lnTo>
                  <a:lnTo>
                    <a:pt x="31233" y="194372"/>
                  </a:lnTo>
                  <a:lnTo>
                    <a:pt x="14228" y="238986"/>
                  </a:lnTo>
                  <a:lnTo>
                    <a:pt x="3643" y="286382"/>
                  </a:lnTo>
                  <a:lnTo>
                    <a:pt x="0" y="336041"/>
                  </a:lnTo>
                  <a:lnTo>
                    <a:pt x="0" y="1680171"/>
                  </a:lnTo>
                  <a:lnTo>
                    <a:pt x="3643" y="1729831"/>
                  </a:lnTo>
                  <a:lnTo>
                    <a:pt x="14228" y="1777228"/>
                  </a:lnTo>
                  <a:lnTo>
                    <a:pt x="31233" y="1821844"/>
                  </a:lnTo>
                  <a:lnTo>
                    <a:pt x="54139" y="1863157"/>
                  </a:lnTo>
                  <a:lnTo>
                    <a:pt x="82427" y="1900648"/>
                  </a:lnTo>
                  <a:lnTo>
                    <a:pt x="115576" y="1933798"/>
                  </a:lnTo>
                  <a:lnTo>
                    <a:pt x="153066" y="1962086"/>
                  </a:lnTo>
                  <a:lnTo>
                    <a:pt x="194377" y="1984992"/>
                  </a:lnTo>
                  <a:lnTo>
                    <a:pt x="238990" y="2001998"/>
                  </a:lnTo>
                  <a:lnTo>
                    <a:pt x="286385" y="2012582"/>
                  </a:lnTo>
                  <a:lnTo>
                    <a:pt x="336042" y="2016226"/>
                  </a:lnTo>
                  <a:lnTo>
                    <a:pt x="2120557" y="2016226"/>
                  </a:lnTo>
                  <a:lnTo>
                    <a:pt x="2170216" y="2012582"/>
                  </a:lnTo>
                  <a:lnTo>
                    <a:pt x="2217614" y="2001998"/>
                  </a:lnTo>
                  <a:lnTo>
                    <a:pt x="2262229" y="1984992"/>
                  </a:lnTo>
                  <a:lnTo>
                    <a:pt x="2303542" y="1962086"/>
                  </a:lnTo>
                  <a:lnTo>
                    <a:pt x="2341033" y="1933798"/>
                  </a:lnTo>
                  <a:lnTo>
                    <a:pt x="2374183" y="1900648"/>
                  </a:lnTo>
                  <a:lnTo>
                    <a:pt x="2402471" y="1863157"/>
                  </a:lnTo>
                  <a:lnTo>
                    <a:pt x="2425378" y="1821844"/>
                  </a:lnTo>
                  <a:lnTo>
                    <a:pt x="2442383" y="1777228"/>
                  </a:lnTo>
                  <a:lnTo>
                    <a:pt x="2452968" y="1729831"/>
                  </a:lnTo>
                  <a:lnTo>
                    <a:pt x="2456611" y="1680171"/>
                  </a:lnTo>
                  <a:lnTo>
                    <a:pt x="2456611" y="336041"/>
                  </a:lnTo>
                  <a:lnTo>
                    <a:pt x="2452968" y="286382"/>
                  </a:lnTo>
                  <a:lnTo>
                    <a:pt x="2442383" y="238986"/>
                  </a:lnTo>
                  <a:lnTo>
                    <a:pt x="2425378" y="194372"/>
                  </a:lnTo>
                  <a:lnTo>
                    <a:pt x="2402471" y="153060"/>
                  </a:lnTo>
                  <a:lnTo>
                    <a:pt x="2374183" y="115570"/>
                  </a:lnTo>
                  <a:lnTo>
                    <a:pt x="2341033" y="82423"/>
                  </a:lnTo>
                  <a:lnTo>
                    <a:pt x="2303542" y="54136"/>
                  </a:lnTo>
                  <a:lnTo>
                    <a:pt x="2262229" y="31231"/>
                  </a:lnTo>
                  <a:lnTo>
                    <a:pt x="2217614" y="14227"/>
                  </a:lnTo>
                  <a:lnTo>
                    <a:pt x="2170216" y="3643"/>
                  </a:lnTo>
                  <a:lnTo>
                    <a:pt x="2120557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18799" y="2191284"/>
              <a:ext cx="2456815" cy="2016760"/>
            </a:xfrm>
            <a:custGeom>
              <a:avLst/>
              <a:gdLst/>
              <a:ahLst/>
              <a:cxnLst/>
              <a:rect l="l" t="t" r="r" b="b"/>
              <a:pathLst>
                <a:path w="2456815" h="2016760">
                  <a:moveTo>
                    <a:pt x="0" y="336041"/>
                  </a:moveTo>
                  <a:lnTo>
                    <a:pt x="3643" y="286382"/>
                  </a:lnTo>
                  <a:lnTo>
                    <a:pt x="14228" y="238986"/>
                  </a:lnTo>
                  <a:lnTo>
                    <a:pt x="31233" y="194372"/>
                  </a:lnTo>
                  <a:lnTo>
                    <a:pt x="54139" y="153060"/>
                  </a:lnTo>
                  <a:lnTo>
                    <a:pt x="82427" y="115570"/>
                  </a:lnTo>
                  <a:lnTo>
                    <a:pt x="115576" y="82423"/>
                  </a:lnTo>
                  <a:lnTo>
                    <a:pt x="153066" y="54136"/>
                  </a:lnTo>
                  <a:lnTo>
                    <a:pt x="194377" y="31231"/>
                  </a:lnTo>
                  <a:lnTo>
                    <a:pt x="238990" y="14227"/>
                  </a:lnTo>
                  <a:lnTo>
                    <a:pt x="286385" y="3643"/>
                  </a:lnTo>
                  <a:lnTo>
                    <a:pt x="336042" y="0"/>
                  </a:lnTo>
                  <a:lnTo>
                    <a:pt x="2120557" y="0"/>
                  </a:lnTo>
                  <a:lnTo>
                    <a:pt x="2170216" y="3643"/>
                  </a:lnTo>
                  <a:lnTo>
                    <a:pt x="2217614" y="14227"/>
                  </a:lnTo>
                  <a:lnTo>
                    <a:pt x="2262229" y="31231"/>
                  </a:lnTo>
                  <a:lnTo>
                    <a:pt x="2303542" y="54136"/>
                  </a:lnTo>
                  <a:lnTo>
                    <a:pt x="2341033" y="82423"/>
                  </a:lnTo>
                  <a:lnTo>
                    <a:pt x="2374183" y="115570"/>
                  </a:lnTo>
                  <a:lnTo>
                    <a:pt x="2402471" y="153060"/>
                  </a:lnTo>
                  <a:lnTo>
                    <a:pt x="2425378" y="194372"/>
                  </a:lnTo>
                  <a:lnTo>
                    <a:pt x="2442383" y="238986"/>
                  </a:lnTo>
                  <a:lnTo>
                    <a:pt x="2452968" y="286382"/>
                  </a:lnTo>
                  <a:lnTo>
                    <a:pt x="2456611" y="336041"/>
                  </a:lnTo>
                  <a:lnTo>
                    <a:pt x="2456611" y="1680171"/>
                  </a:lnTo>
                  <a:lnTo>
                    <a:pt x="2452968" y="1729831"/>
                  </a:lnTo>
                  <a:lnTo>
                    <a:pt x="2442383" y="1777228"/>
                  </a:lnTo>
                  <a:lnTo>
                    <a:pt x="2425378" y="1821844"/>
                  </a:lnTo>
                  <a:lnTo>
                    <a:pt x="2402471" y="1863157"/>
                  </a:lnTo>
                  <a:lnTo>
                    <a:pt x="2374183" y="1900648"/>
                  </a:lnTo>
                  <a:lnTo>
                    <a:pt x="2341033" y="1933798"/>
                  </a:lnTo>
                  <a:lnTo>
                    <a:pt x="2303542" y="1962086"/>
                  </a:lnTo>
                  <a:lnTo>
                    <a:pt x="2262229" y="1984992"/>
                  </a:lnTo>
                  <a:lnTo>
                    <a:pt x="2217614" y="2001998"/>
                  </a:lnTo>
                  <a:lnTo>
                    <a:pt x="2170216" y="2012582"/>
                  </a:lnTo>
                  <a:lnTo>
                    <a:pt x="2120557" y="2016226"/>
                  </a:lnTo>
                  <a:lnTo>
                    <a:pt x="336042" y="2016226"/>
                  </a:lnTo>
                  <a:lnTo>
                    <a:pt x="286385" y="2012582"/>
                  </a:lnTo>
                  <a:lnTo>
                    <a:pt x="238990" y="2001998"/>
                  </a:lnTo>
                  <a:lnTo>
                    <a:pt x="194377" y="1984992"/>
                  </a:lnTo>
                  <a:lnTo>
                    <a:pt x="153066" y="1962086"/>
                  </a:lnTo>
                  <a:lnTo>
                    <a:pt x="115576" y="1933798"/>
                  </a:lnTo>
                  <a:lnTo>
                    <a:pt x="82427" y="1900648"/>
                  </a:lnTo>
                  <a:lnTo>
                    <a:pt x="54139" y="1863157"/>
                  </a:lnTo>
                  <a:lnTo>
                    <a:pt x="31233" y="1821844"/>
                  </a:lnTo>
                  <a:lnTo>
                    <a:pt x="14228" y="1777228"/>
                  </a:lnTo>
                  <a:lnTo>
                    <a:pt x="3643" y="1729831"/>
                  </a:lnTo>
                  <a:lnTo>
                    <a:pt x="0" y="1680171"/>
                  </a:lnTo>
                  <a:lnTo>
                    <a:pt x="0" y="336041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951452" y="1471769"/>
            <a:ext cx="2237344" cy="1629933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000" spc="-105" dirty="0">
                <a:solidFill>
                  <a:srgbClr val="FFFFFF"/>
                </a:solidFill>
                <a:latin typeface="Arial"/>
                <a:cs typeface="Arial"/>
              </a:rPr>
              <a:t>СОР,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СОЧ</a:t>
            </a:r>
            <a:endParaRPr sz="2000" dirty="0">
              <a:latin typeface="Arial"/>
              <a:cs typeface="Arial"/>
            </a:endParaRPr>
          </a:p>
          <a:p>
            <a:pPr marL="241300" indent="-229235">
              <a:lnSpc>
                <a:spcPct val="100000"/>
              </a:lnSpc>
              <a:spcBef>
                <a:spcPts val="545"/>
              </a:spcBef>
              <a:buChar char="•"/>
              <a:tabLst>
                <a:tab pos="240665" algn="l"/>
                <a:tab pos="241935" algn="l"/>
              </a:tabLst>
            </a:pP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Разъяснение</a:t>
            </a:r>
            <a:r>
              <a:rPr sz="1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НПА</a:t>
            </a:r>
            <a:endParaRPr sz="1600" dirty="0">
              <a:latin typeface="Arial"/>
              <a:cs typeface="Arial"/>
            </a:endParaRPr>
          </a:p>
          <a:p>
            <a:pPr marL="184785" marR="107950" indent="-172720">
              <a:lnSpc>
                <a:spcPts val="1660"/>
              </a:lnSpc>
              <a:spcBef>
                <a:spcPts val="284"/>
              </a:spcBef>
              <a:buChar char="•"/>
              <a:tabLst>
                <a:tab pos="185420" algn="l"/>
              </a:tabLst>
            </a:pP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Методические 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рекомендации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по 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проведению </a:t>
            </a:r>
            <a:r>
              <a:rPr sz="1600" spc="-90" dirty="0">
                <a:solidFill>
                  <a:srgbClr val="FFFFFF"/>
                </a:solidFill>
                <a:latin typeface="Arial"/>
                <a:cs typeface="Arial"/>
              </a:rPr>
              <a:t>СОР,  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СОЧ</a:t>
            </a:r>
            <a:endParaRPr sz="1600" dirty="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686184" y="1545730"/>
            <a:ext cx="3168015" cy="1788020"/>
            <a:chOff x="5686183" y="2264173"/>
            <a:chExt cx="3168015" cy="2042160"/>
          </a:xfrm>
        </p:grpSpPr>
        <p:sp>
          <p:nvSpPr>
            <p:cNvPr id="13" name="object 13"/>
            <p:cNvSpPr/>
            <p:nvPr/>
          </p:nvSpPr>
          <p:spPr>
            <a:xfrm>
              <a:off x="5698883" y="2276873"/>
              <a:ext cx="3142615" cy="2016760"/>
            </a:xfrm>
            <a:custGeom>
              <a:avLst/>
              <a:gdLst/>
              <a:ahLst/>
              <a:cxnLst/>
              <a:rect l="l" t="t" r="r" b="b"/>
              <a:pathLst>
                <a:path w="3142615" h="2016760">
                  <a:moveTo>
                    <a:pt x="2806026" y="0"/>
                  </a:moveTo>
                  <a:lnTo>
                    <a:pt x="336042" y="0"/>
                  </a:lnTo>
                  <a:lnTo>
                    <a:pt x="286385" y="3643"/>
                  </a:lnTo>
                  <a:lnTo>
                    <a:pt x="238990" y="14227"/>
                  </a:lnTo>
                  <a:lnTo>
                    <a:pt x="194377" y="31231"/>
                  </a:lnTo>
                  <a:lnTo>
                    <a:pt x="153066" y="54136"/>
                  </a:lnTo>
                  <a:lnTo>
                    <a:pt x="115576" y="82423"/>
                  </a:lnTo>
                  <a:lnTo>
                    <a:pt x="82427" y="115570"/>
                  </a:lnTo>
                  <a:lnTo>
                    <a:pt x="54139" y="153060"/>
                  </a:lnTo>
                  <a:lnTo>
                    <a:pt x="31233" y="194372"/>
                  </a:lnTo>
                  <a:lnTo>
                    <a:pt x="14228" y="238986"/>
                  </a:lnTo>
                  <a:lnTo>
                    <a:pt x="3643" y="286382"/>
                  </a:lnTo>
                  <a:lnTo>
                    <a:pt x="0" y="336041"/>
                  </a:lnTo>
                  <a:lnTo>
                    <a:pt x="0" y="1680171"/>
                  </a:lnTo>
                  <a:lnTo>
                    <a:pt x="3643" y="1729831"/>
                  </a:lnTo>
                  <a:lnTo>
                    <a:pt x="14228" y="1777228"/>
                  </a:lnTo>
                  <a:lnTo>
                    <a:pt x="31233" y="1821844"/>
                  </a:lnTo>
                  <a:lnTo>
                    <a:pt x="54139" y="1863157"/>
                  </a:lnTo>
                  <a:lnTo>
                    <a:pt x="82427" y="1900648"/>
                  </a:lnTo>
                  <a:lnTo>
                    <a:pt x="115576" y="1933798"/>
                  </a:lnTo>
                  <a:lnTo>
                    <a:pt x="153066" y="1962086"/>
                  </a:lnTo>
                  <a:lnTo>
                    <a:pt x="194377" y="1984992"/>
                  </a:lnTo>
                  <a:lnTo>
                    <a:pt x="238990" y="2001998"/>
                  </a:lnTo>
                  <a:lnTo>
                    <a:pt x="286385" y="2012582"/>
                  </a:lnTo>
                  <a:lnTo>
                    <a:pt x="336042" y="2016226"/>
                  </a:lnTo>
                  <a:lnTo>
                    <a:pt x="2806026" y="2016226"/>
                  </a:lnTo>
                  <a:lnTo>
                    <a:pt x="2855683" y="2012582"/>
                  </a:lnTo>
                  <a:lnTo>
                    <a:pt x="2903078" y="2001998"/>
                  </a:lnTo>
                  <a:lnTo>
                    <a:pt x="2947691" y="1984992"/>
                  </a:lnTo>
                  <a:lnTo>
                    <a:pt x="2989002" y="1962086"/>
                  </a:lnTo>
                  <a:lnTo>
                    <a:pt x="3026492" y="1933798"/>
                  </a:lnTo>
                  <a:lnTo>
                    <a:pt x="3059641" y="1900648"/>
                  </a:lnTo>
                  <a:lnTo>
                    <a:pt x="3087929" y="1863157"/>
                  </a:lnTo>
                  <a:lnTo>
                    <a:pt x="3110835" y="1821844"/>
                  </a:lnTo>
                  <a:lnTo>
                    <a:pt x="3127840" y="1777228"/>
                  </a:lnTo>
                  <a:lnTo>
                    <a:pt x="3138425" y="1729831"/>
                  </a:lnTo>
                  <a:lnTo>
                    <a:pt x="3142068" y="1680171"/>
                  </a:lnTo>
                  <a:lnTo>
                    <a:pt x="3142068" y="336041"/>
                  </a:lnTo>
                  <a:lnTo>
                    <a:pt x="3138425" y="286382"/>
                  </a:lnTo>
                  <a:lnTo>
                    <a:pt x="3127840" y="238986"/>
                  </a:lnTo>
                  <a:lnTo>
                    <a:pt x="3110835" y="194372"/>
                  </a:lnTo>
                  <a:lnTo>
                    <a:pt x="3087929" y="153060"/>
                  </a:lnTo>
                  <a:lnTo>
                    <a:pt x="3059641" y="115570"/>
                  </a:lnTo>
                  <a:lnTo>
                    <a:pt x="3026492" y="82423"/>
                  </a:lnTo>
                  <a:lnTo>
                    <a:pt x="2989002" y="54136"/>
                  </a:lnTo>
                  <a:lnTo>
                    <a:pt x="2947691" y="31231"/>
                  </a:lnTo>
                  <a:lnTo>
                    <a:pt x="2903078" y="14227"/>
                  </a:lnTo>
                  <a:lnTo>
                    <a:pt x="2855683" y="3643"/>
                  </a:lnTo>
                  <a:lnTo>
                    <a:pt x="2806026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698883" y="2276873"/>
              <a:ext cx="3142615" cy="2016760"/>
            </a:xfrm>
            <a:custGeom>
              <a:avLst/>
              <a:gdLst/>
              <a:ahLst/>
              <a:cxnLst/>
              <a:rect l="l" t="t" r="r" b="b"/>
              <a:pathLst>
                <a:path w="3142615" h="2016760">
                  <a:moveTo>
                    <a:pt x="0" y="336041"/>
                  </a:moveTo>
                  <a:lnTo>
                    <a:pt x="3643" y="286382"/>
                  </a:lnTo>
                  <a:lnTo>
                    <a:pt x="14228" y="238986"/>
                  </a:lnTo>
                  <a:lnTo>
                    <a:pt x="31233" y="194372"/>
                  </a:lnTo>
                  <a:lnTo>
                    <a:pt x="54139" y="153060"/>
                  </a:lnTo>
                  <a:lnTo>
                    <a:pt x="82427" y="115570"/>
                  </a:lnTo>
                  <a:lnTo>
                    <a:pt x="115576" y="82423"/>
                  </a:lnTo>
                  <a:lnTo>
                    <a:pt x="153066" y="54136"/>
                  </a:lnTo>
                  <a:lnTo>
                    <a:pt x="194377" y="31231"/>
                  </a:lnTo>
                  <a:lnTo>
                    <a:pt x="238990" y="14227"/>
                  </a:lnTo>
                  <a:lnTo>
                    <a:pt x="286385" y="3643"/>
                  </a:lnTo>
                  <a:lnTo>
                    <a:pt x="336042" y="0"/>
                  </a:lnTo>
                  <a:lnTo>
                    <a:pt x="2806026" y="0"/>
                  </a:lnTo>
                  <a:lnTo>
                    <a:pt x="2855683" y="3643"/>
                  </a:lnTo>
                  <a:lnTo>
                    <a:pt x="2903078" y="14227"/>
                  </a:lnTo>
                  <a:lnTo>
                    <a:pt x="2947691" y="31231"/>
                  </a:lnTo>
                  <a:lnTo>
                    <a:pt x="2989002" y="54136"/>
                  </a:lnTo>
                  <a:lnTo>
                    <a:pt x="3026492" y="82423"/>
                  </a:lnTo>
                  <a:lnTo>
                    <a:pt x="3059641" y="115570"/>
                  </a:lnTo>
                  <a:lnTo>
                    <a:pt x="3087929" y="153060"/>
                  </a:lnTo>
                  <a:lnTo>
                    <a:pt x="3110835" y="194372"/>
                  </a:lnTo>
                  <a:lnTo>
                    <a:pt x="3127840" y="238986"/>
                  </a:lnTo>
                  <a:lnTo>
                    <a:pt x="3138425" y="286382"/>
                  </a:lnTo>
                  <a:lnTo>
                    <a:pt x="3142068" y="336041"/>
                  </a:lnTo>
                  <a:lnTo>
                    <a:pt x="3142068" y="1680171"/>
                  </a:lnTo>
                  <a:lnTo>
                    <a:pt x="3138425" y="1729831"/>
                  </a:lnTo>
                  <a:lnTo>
                    <a:pt x="3127840" y="1777228"/>
                  </a:lnTo>
                  <a:lnTo>
                    <a:pt x="3110835" y="1821844"/>
                  </a:lnTo>
                  <a:lnTo>
                    <a:pt x="3087929" y="1863157"/>
                  </a:lnTo>
                  <a:lnTo>
                    <a:pt x="3059641" y="1900648"/>
                  </a:lnTo>
                  <a:lnTo>
                    <a:pt x="3026492" y="1933798"/>
                  </a:lnTo>
                  <a:lnTo>
                    <a:pt x="2989002" y="1962086"/>
                  </a:lnTo>
                  <a:lnTo>
                    <a:pt x="2947691" y="1984992"/>
                  </a:lnTo>
                  <a:lnTo>
                    <a:pt x="2903078" y="2001998"/>
                  </a:lnTo>
                  <a:lnTo>
                    <a:pt x="2855683" y="2012582"/>
                  </a:lnTo>
                  <a:lnTo>
                    <a:pt x="2806026" y="2016226"/>
                  </a:lnTo>
                  <a:lnTo>
                    <a:pt x="336042" y="2016226"/>
                  </a:lnTo>
                  <a:lnTo>
                    <a:pt x="286385" y="2012582"/>
                  </a:lnTo>
                  <a:lnTo>
                    <a:pt x="238990" y="2001998"/>
                  </a:lnTo>
                  <a:lnTo>
                    <a:pt x="194377" y="1984992"/>
                  </a:lnTo>
                  <a:lnTo>
                    <a:pt x="153066" y="1962086"/>
                  </a:lnTo>
                  <a:lnTo>
                    <a:pt x="115576" y="1933798"/>
                  </a:lnTo>
                  <a:lnTo>
                    <a:pt x="82427" y="1900648"/>
                  </a:lnTo>
                  <a:lnTo>
                    <a:pt x="54139" y="1863157"/>
                  </a:lnTo>
                  <a:lnTo>
                    <a:pt x="31233" y="1821844"/>
                  </a:lnTo>
                  <a:lnTo>
                    <a:pt x="14228" y="1777228"/>
                  </a:lnTo>
                  <a:lnTo>
                    <a:pt x="3643" y="1729831"/>
                  </a:lnTo>
                  <a:lnTo>
                    <a:pt x="0" y="1680171"/>
                  </a:lnTo>
                  <a:lnTo>
                    <a:pt x="0" y="336041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860808" y="1428750"/>
            <a:ext cx="2637155" cy="1845377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Итоговая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аттестация</a:t>
            </a:r>
            <a:endParaRPr sz="2000" dirty="0">
              <a:latin typeface="Arial"/>
              <a:cs typeface="Arial"/>
            </a:endParaRPr>
          </a:p>
          <a:p>
            <a:pPr marL="184785" indent="-172720">
              <a:lnSpc>
                <a:spcPts val="1789"/>
              </a:lnSpc>
              <a:spcBef>
                <a:spcPts val="545"/>
              </a:spcBef>
              <a:buChar char="•"/>
              <a:tabLst>
                <a:tab pos="185420" algn="l"/>
              </a:tabLst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изменениям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приказе</a:t>
            </a:r>
            <a:endParaRPr sz="1600" dirty="0">
              <a:latin typeface="Arial"/>
              <a:cs typeface="Arial"/>
            </a:endParaRPr>
          </a:p>
          <a:p>
            <a:pPr marL="184785">
              <a:lnSpc>
                <a:spcPts val="1789"/>
              </a:lnSpc>
            </a:pP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№125</a:t>
            </a:r>
            <a:endParaRPr sz="1600" dirty="0">
              <a:latin typeface="Arial"/>
              <a:cs typeface="Arial"/>
            </a:endParaRPr>
          </a:p>
          <a:p>
            <a:pPr marL="184785" marR="396240" indent="-172720">
              <a:lnSpc>
                <a:spcPts val="1660"/>
              </a:lnSpc>
              <a:spcBef>
                <a:spcPts val="284"/>
              </a:spcBef>
              <a:buChar char="•"/>
              <a:tabLst>
                <a:tab pos="185420" algn="l"/>
              </a:tabLst>
            </a:pP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Методические 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рекомендации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по 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проведению итоговой 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аттестации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3375" y="4392215"/>
            <a:ext cx="8425180" cy="592470"/>
          </a:xfrm>
          <a:prstGeom prst="rect">
            <a:avLst/>
          </a:prstGeom>
          <a:solidFill>
            <a:srgbClr val="DCE6F2"/>
          </a:solidFill>
        </p:spPr>
        <p:txBody>
          <a:bodyPr vert="horz" wrap="square" lIns="0" tIns="38100" rIns="0" bIns="0" rtlCol="0">
            <a:spAutoFit/>
          </a:bodyPr>
          <a:lstStyle/>
          <a:p>
            <a:pPr marL="360680">
              <a:lnSpc>
                <a:spcPct val="100000"/>
              </a:lnSpc>
              <a:spcBef>
                <a:spcPts val="300"/>
              </a:spcBef>
            </a:pPr>
            <a:r>
              <a:rPr sz="1800" i="1" dirty="0">
                <a:solidFill>
                  <a:srgbClr val="002060"/>
                </a:solidFill>
                <a:latin typeface="Times New Roman"/>
                <a:cs typeface="Times New Roman"/>
              </a:rPr>
              <a:t>в</a:t>
            </a:r>
            <a:r>
              <a:rPr sz="1800" i="1" spc="12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800" i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соответствии</a:t>
            </a:r>
            <a:r>
              <a:rPr sz="1800" i="1" spc="13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800" i="1" dirty="0">
                <a:solidFill>
                  <a:srgbClr val="002060"/>
                </a:solidFill>
                <a:latin typeface="Times New Roman"/>
                <a:cs typeface="Times New Roman"/>
              </a:rPr>
              <a:t>с</a:t>
            </a:r>
            <a:r>
              <a:rPr sz="1800" i="1" spc="12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п.</a:t>
            </a:r>
            <a:r>
              <a:rPr sz="1800" b="1" i="1" u="heavy" spc="1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sz="1800" b="1" i="1" u="heavy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и</a:t>
            </a:r>
            <a:r>
              <a:rPr sz="1800" b="1" i="1" u="heavy" spc="1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пп</a:t>
            </a:r>
            <a:r>
              <a:rPr sz="1800" b="1" i="1" u="heavy" spc="13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13,14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r>
              <a:rPr sz="1800" b="1" i="1" spc="13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14.1-14.3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r>
              <a:rPr sz="1800" b="1" i="1" spc="12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14.5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r>
              <a:rPr sz="1800" b="1" i="1" spc="13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14.7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r>
              <a:rPr sz="1800" b="1" i="1" spc="12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6"/>
              </a:rPr>
              <a:t>14.8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r>
              <a:rPr sz="1800" b="1" i="1" spc="12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14-9,</a:t>
            </a:r>
            <a:r>
              <a:rPr sz="1800" b="1" i="1" spc="14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15-18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,19,</a:t>
            </a:r>
            <a:r>
              <a:rPr sz="1800" b="1" i="1" spc="12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1800" b="1" i="1" u="heavy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20-26</a:t>
            </a:r>
            <a:r>
              <a:rPr sz="1800" b="1" i="1" spc="-5" dirty="0">
                <a:solidFill>
                  <a:srgbClr val="0066FF"/>
                </a:solidFill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91440">
              <a:lnSpc>
                <a:spcPct val="100000"/>
              </a:lnSpc>
            </a:pPr>
            <a:r>
              <a:rPr sz="1800" b="1" i="1" u="heavy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9"/>
              </a:rPr>
              <a:t>29</a:t>
            </a:r>
            <a:r>
              <a:rPr sz="1800" b="1" i="1" dirty="0">
                <a:solidFill>
                  <a:srgbClr val="0000FF"/>
                </a:solidFill>
                <a:latin typeface="Times New Roman"/>
                <a:cs typeface="Times New Roman"/>
                <a:hlinkClick r:id="rId9"/>
              </a:rPr>
              <a:t> </a:t>
            </a:r>
            <a:r>
              <a:rPr sz="1800" i="1" spc="-10" dirty="0">
                <a:solidFill>
                  <a:srgbClr val="002060"/>
                </a:solidFill>
                <a:latin typeface="Times New Roman"/>
                <a:cs typeface="Times New Roman"/>
              </a:rPr>
              <a:t>приказа </a:t>
            </a:r>
            <a:r>
              <a:rPr sz="1800" i="1" spc="-5" dirty="0">
                <a:solidFill>
                  <a:srgbClr val="002060"/>
                </a:solidFill>
                <a:latin typeface="Times New Roman"/>
                <a:cs typeface="Times New Roman"/>
              </a:rPr>
              <a:t>Министра </a:t>
            </a:r>
            <a:r>
              <a:rPr sz="1800" i="1" spc="-10" dirty="0">
                <a:solidFill>
                  <a:srgbClr val="002060"/>
                </a:solidFill>
                <a:latin typeface="Times New Roman"/>
                <a:cs typeface="Times New Roman"/>
              </a:rPr>
              <a:t>образования </a:t>
            </a:r>
            <a:r>
              <a:rPr sz="1800" i="1" dirty="0">
                <a:solidFill>
                  <a:srgbClr val="002060"/>
                </a:solidFill>
                <a:latin typeface="Times New Roman"/>
                <a:cs typeface="Times New Roman"/>
              </a:rPr>
              <a:t>и </a:t>
            </a:r>
            <a:r>
              <a:rPr sz="1800" i="1" spc="-10" dirty="0">
                <a:solidFill>
                  <a:srgbClr val="002060"/>
                </a:solidFill>
                <a:latin typeface="Times New Roman"/>
                <a:cs typeface="Times New Roman"/>
              </a:rPr>
              <a:t>науки </a:t>
            </a:r>
            <a:r>
              <a:rPr sz="1800" i="1" dirty="0">
                <a:solidFill>
                  <a:srgbClr val="002060"/>
                </a:solidFill>
                <a:latin typeface="Times New Roman"/>
                <a:cs typeface="Times New Roman"/>
              </a:rPr>
              <a:t>РК № 125 от 18 </a:t>
            </a:r>
            <a:r>
              <a:rPr sz="1800" i="1" spc="-5" dirty="0">
                <a:solidFill>
                  <a:srgbClr val="002060"/>
                </a:solidFill>
                <a:latin typeface="Times New Roman"/>
                <a:cs typeface="Times New Roman"/>
              </a:rPr>
              <a:t>марта </a:t>
            </a:r>
            <a:r>
              <a:rPr sz="1800" i="1" dirty="0">
                <a:solidFill>
                  <a:srgbClr val="002060"/>
                </a:solidFill>
                <a:latin typeface="Times New Roman"/>
                <a:cs typeface="Times New Roman"/>
              </a:rPr>
              <a:t>2008 </a:t>
            </a:r>
            <a:r>
              <a:rPr sz="1800" i="1" spc="-5" dirty="0">
                <a:solidFill>
                  <a:srgbClr val="002060"/>
                </a:solidFill>
                <a:latin typeface="Times New Roman"/>
                <a:cs typeface="Times New Roman"/>
              </a:rPr>
              <a:t>года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4814" y="56746"/>
            <a:ext cx="777113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ФОРМАТИВНОЕ ОЦЕНИВАНИЕ УЧЕБНЫХ ДОСТИЖЕНИЙ</a:t>
            </a:r>
            <a:r>
              <a:rPr sz="2000" b="1" spc="-130" dirty="0">
                <a:solidFill>
                  <a:srgbClr val="002060"/>
                </a:solidFill>
                <a:latin typeface="Arial Narrow"/>
                <a:cs typeface="Arial Narrow"/>
              </a:rPr>
              <a:t> </a:t>
            </a: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ОБУЧАЮЩИХСЯ</a:t>
            </a:r>
            <a:endParaRPr sz="2000">
              <a:latin typeface="Arial Narrow"/>
              <a:cs typeface="Arial Narrow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4626" y="461963"/>
            <a:ext cx="6130925" cy="1277779"/>
            <a:chOff x="174625" y="615950"/>
            <a:chExt cx="6130925" cy="1703705"/>
          </a:xfrm>
        </p:grpSpPr>
        <p:sp>
          <p:nvSpPr>
            <p:cNvPr id="4" name="object 4"/>
            <p:cNvSpPr/>
            <p:nvPr/>
          </p:nvSpPr>
          <p:spPr>
            <a:xfrm>
              <a:off x="179387" y="620712"/>
              <a:ext cx="6121400" cy="1694180"/>
            </a:xfrm>
            <a:custGeom>
              <a:avLst/>
              <a:gdLst/>
              <a:ahLst/>
              <a:cxnLst/>
              <a:rect l="l" t="t" r="r" b="b"/>
              <a:pathLst>
                <a:path w="6121400" h="1694180">
                  <a:moveTo>
                    <a:pt x="6121400" y="0"/>
                  </a:moveTo>
                  <a:lnTo>
                    <a:pt x="0" y="0"/>
                  </a:lnTo>
                  <a:lnTo>
                    <a:pt x="0" y="1693862"/>
                  </a:lnTo>
                  <a:lnTo>
                    <a:pt x="6121400" y="1693862"/>
                  </a:lnTo>
                  <a:lnTo>
                    <a:pt x="6121400" y="0"/>
                  </a:lnTo>
                  <a:close/>
                </a:path>
              </a:pathLst>
            </a:custGeom>
            <a:solidFill>
              <a:srgbClr val="DCE6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9387" y="620712"/>
              <a:ext cx="6121400" cy="1694180"/>
            </a:xfrm>
            <a:custGeom>
              <a:avLst/>
              <a:gdLst/>
              <a:ahLst/>
              <a:cxnLst/>
              <a:rect l="l" t="t" r="r" b="b"/>
              <a:pathLst>
                <a:path w="6121400" h="1694180">
                  <a:moveTo>
                    <a:pt x="0" y="0"/>
                  </a:moveTo>
                  <a:lnTo>
                    <a:pt x="6121400" y="0"/>
                  </a:lnTo>
                  <a:lnTo>
                    <a:pt x="6121400" y="1693862"/>
                  </a:lnTo>
                  <a:lnTo>
                    <a:pt x="0" y="1693862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4F81B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07976" y="3648075"/>
            <a:ext cx="5997575" cy="1300163"/>
            <a:chOff x="307975" y="4864100"/>
            <a:chExt cx="5997575" cy="1733550"/>
          </a:xfrm>
        </p:grpSpPr>
        <p:sp>
          <p:nvSpPr>
            <p:cNvPr id="8" name="object 8"/>
            <p:cNvSpPr/>
            <p:nvPr/>
          </p:nvSpPr>
          <p:spPr>
            <a:xfrm>
              <a:off x="312737" y="4868862"/>
              <a:ext cx="5988050" cy="1724025"/>
            </a:xfrm>
            <a:custGeom>
              <a:avLst/>
              <a:gdLst/>
              <a:ahLst/>
              <a:cxnLst/>
              <a:rect l="l" t="t" r="r" b="b"/>
              <a:pathLst>
                <a:path w="5988050" h="1724025">
                  <a:moveTo>
                    <a:pt x="5988050" y="0"/>
                  </a:moveTo>
                  <a:lnTo>
                    <a:pt x="0" y="0"/>
                  </a:lnTo>
                  <a:lnTo>
                    <a:pt x="0" y="1724025"/>
                  </a:lnTo>
                  <a:lnTo>
                    <a:pt x="5988050" y="1724025"/>
                  </a:lnTo>
                  <a:lnTo>
                    <a:pt x="5988050" y="0"/>
                  </a:lnTo>
                  <a:close/>
                </a:path>
              </a:pathLst>
            </a:custGeom>
            <a:solidFill>
              <a:srgbClr val="DCE6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12737" y="4868862"/>
              <a:ext cx="5988050" cy="1724025"/>
            </a:xfrm>
            <a:custGeom>
              <a:avLst/>
              <a:gdLst/>
              <a:ahLst/>
              <a:cxnLst/>
              <a:rect l="l" t="t" r="r" b="b"/>
              <a:pathLst>
                <a:path w="5988050" h="1724025">
                  <a:moveTo>
                    <a:pt x="0" y="0"/>
                  </a:moveTo>
                  <a:lnTo>
                    <a:pt x="5988050" y="0"/>
                  </a:lnTo>
                  <a:lnTo>
                    <a:pt x="5988050" y="1724025"/>
                  </a:lnTo>
                  <a:lnTo>
                    <a:pt x="0" y="172402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4F81B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2911475" y="1974057"/>
            <a:ext cx="6057900" cy="1397794"/>
            <a:chOff x="2911475" y="2632075"/>
            <a:chExt cx="6057900" cy="1863725"/>
          </a:xfrm>
        </p:grpSpPr>
        <p:sp>
          <p:nvSpPr>
            <p:cNvPr id="11" name="object 11"/>
            <p:cNvSpPr/>
            <p:nvPr/>
          </p:nvSpPr>
          <p:spPr>
            <a:xfrm>
              <a:off x="2916237" y="2636837"/>
              <a:ext cx="6048375" cy="1854200"/>
            </a:xfrm>
            <a:custGeom>
              <a:avLst/>
              <a:gdLst/>
              <a:ahLst/>
              <a:cxnLst/>
              <a:rect l="l" t="t" r="r" b="b"/>
              <a:pathLst>
                <a:path w="6048375" h="1854200">
                  <a:moveTo>
                    <a:pt x="6048375" y="0"/>
                  </a:moveTo>
                  <a:lnTo>
                    <a:pt x="0" y="0"/>
                  </a:lnTo>
                  <a:lnTo>
                    <a:pt x="0" y="1854200"/>
                  </a:lnTo>
                  <a:lnTo>
                    <a:pt x="6048375" y="1854200"/>
                  </a:lnTo>
                  <a:lnTo>
                    <a:pt x="6048375" y="0"/>
                  </a:lnTo>
                  <a:close/>
                </a:path>
              </a:pathLst>
            </a:custGeom>
            <a:solidFill>
              <a:srgbClr val="F2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916237" y="2636837"/>
              <a:ext cx="6048375" cy="1854200"/>
            </a:xfrm>
            <a:custGeom>
              <a:avLst/>
              <a:gdLst/>
              <a:ahLst/>
              <a:cxnLst/>
              <a:rect l="l" t="t" r="r" b="b"/>
              <a:pathLst>
                <a:path w="6048375" h="1854200">
                  <a:moveTo>
                    <a:pt x="0" y="0"/>
                  </a:moveTo>
                  <a:lnTo>
                    <a:pt x="6048375" y="0"/>
                  </a:lnTo>
                  <a:lnTo>
                    <a:pt x="6048375" y="1854200"/>
                  </a:lnTo>
                  <a:lnTo>
                    <a:pt x="0" y="185420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70827" y="514350"/>
            <a:ext cx="8615680" cy="4196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2671445" indent="-342900" algn="just">
              <a:lnSpc>
                <a:spcPct val="100000"/>
              </a:lnSpc>
              <a:spcBef>
                <a:spcPts val="100"/>
              </a:spcBef>
              <a:buAutoNum type="arabicPeriod"/>
            </a:pPr>
            <a:r>
              <a:rPr lang="ru-RU" b="1" i="1" spc="-5" dirty="0" smtClean="0">
                <a:solidFill>
                  <a:srgbClr val="0070C0"/>
                </a:solidFill>
                <a:latin typeface="Arial Narrow"/>
                <a:cs typeface="Arial Narrow"/>
              </a:rPr>
              <a:t>Результаты</a:t>
            </a:r>
            <a:r>
              <a:rPr lang="ru-RU" b="1" i="1" spc="-5" dirty="0">
                <a:solidFill>
                  <a:srgbClr val="0070C0"/>
                </a:solidFill>
                <a:latin typeface="Arial Narrow"/>
                <a:cs typeface="Arial Narrow"/>
              </a:rPr>
              <a:t>	</a:t>
            </a:r>
            <a:r>
              <a:rPr lang="ru-RU" b="1" i="1" spc="-5" dirty="0" err="1" smtClean="0">
                <a:solidFill>
                  <a:srgbClr val="0070C0"/>
                </a:solidFill>
                <a:latin typeface="Arial Narrow"/>
                <a:cs typeface="Arial Narrow"/>
              </a:rPr>
              <a:t>формативного</a:t>
            </a:r>
            <a:r>
              <a:rPr lang="ru-RU" b="1" i="1" spc="-5" dirty="0" smtClean="0">
                <a:solidFill>
                  <a:srgbClr val="0070C0"/>
                </a:solidFill>
                <a:latin typeface="Arial Narrow"/>
                <a:cs typeface="Arial Narrow"/>
              </a:rPr>
              <a:t> </a:t>
            </a:r>
            <a:r>
              <a:rPr b="1" i="1" spc="-5" dirty="0" err="1" smtClean="0">
                <a:solidFill>
                  <a:srgbClr val="0070C0"/>
                </a:solidFill>
                <a:latin typeface="Arial Narrow"/>
                <a:cs typeface="Arial Narrow"/>
              </a:rPr>
              <a:t>оценивания</a:t>
            </a:r>
            <a:r>
              <a:rPr b="1" i="1" spc="-5" dirty="0" smtClean="0">
                <a:solidFill>
                  <a:srgbClr val="0070C0"/>
                </a:solidFill>
                <a:latin typeface="Arial Narrow"/>
                <a:cs typeface="Arial Narrow"/>
              </a:rPr>
              <a:t>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ежедневно выставляются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в 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электронный/бумажный журнал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в </a:t>
            </a:r>
            <a:r>
              <a:rPr b="1" i="1" spc="-15" dirty="0" err="1">
                <a:solidFill>
                  <a:srgbClr val="0070C0"/>
                </a:solidFill>
                <a:latin typeface="Arial Narrow"/>
                <a:cs typeface="Arial Narrow"/>
              </a:rPr>
              <a:t>виде</a:t>
            </a:r>
            <a:r>
              <a:rPr b="1" i="1" spc="-15" dirty="0">
                <a:solidFill>
                  <a:srgbClr val="0070C0"/>
                </a:solidFill>
                <a:latin typeface="Arial Narrow"/>
                <a:cs typeface="Arial Narrow"/>
              </a:rPr>
              <a:t>  </a:t>
            </a:r>
            <a:r>
              <a:rPr b="1" i="1" spc="-5" dirty="0" err="1" smtClean="0">
                <a:solidFill>
                  <a:srgbClr val="0070C0"/>
                </a:solidFill>
                <a:latin typeface="Arial Narrow"/>
                <a:cs typeface="Arial Narrow"/>
              </a:rPr>
              <a:t>баллов</a:t>
            </a:r>
            <a:endParaRPr lang="kk-KZ" b="1" i="1" spc="-5" dirty="0" smtClean="0">
              <a:solidFill>
                <a:srgbClr val="0070C0"/>
              </a:solidFill>
              <a:latin typeface="Arial Narrow"/>
              <a:cs typeface="Arial Narrow"/>
            </a:endParaRPr>
          </a:p>
          <a:p>
            <a:pPr marR="2671445" algn="just">
              <a:lnSpc>
                <a:spcPct val="100000"/>
              </a:lnSpc>
              <a:spcBef>
                <a:spcPts val="100"/>
              </a:spcBef>
            </a:pPr>
            <a:endParaRPr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00" dirty="0">
              <a:latin typeface="Arial Narrow"/>
              <a:cs typeface="Arial Narrow"/>
            </a:endParaRPr>
          </a:p>
          <a:p>
            <a:pPr marL="2734945" marR="5080" indent="81915" algn="just">
              <a:lnSpc>
                <a:spcPct val="106200"/>
              </a:lnSpc>
              <a:buClr>
                <a:srgbClr val="000000"/>
              </a:buClr>
              <a:buSzPct val="140000"/>
              <a:buFont typeface="Arial Narrow"/>
              <a:buAutoNum type="arabicPeriod" startAt="2"/>
              <a:tabLst>
                <a:tab pos="3651250" algn="l"/>
              </a:tabLst>
            </a:pP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Максимальный балл за формативное  оценивание составляет не более 10 баллов во </a:t>
            </a:r>
            <a:r>
              <a:rPr b="1" i="1" spc="-60" dirty="0">
                <a:solidFill>
                  <a:srgbClr val="0070C0"/>
                </a:solidFill>
                <a:latin typeface="Arial Narrow"/>
                <a:cs typeface="Arial Narrow"/>
              </a:rPr>
              <a:t>2-11 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классах,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при этом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1-3 баллов соответствует  критериям низкого уровня, 4-7 баллов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– </a:t>
            </a:r>
            <a:r>
              <a:rPr b="1" i="1" spc="-10" dirty="0">
                <a:solidFill>
                  <a:srgbClr val="0070C0"/>
                </a:solidFill>
                <a:latin typeface="Arial Narrow"/>
                <a:cs typeface="Arial Narrow"/>
              </a:rPr>
              <a:t>среднего 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уровня, 8-10 баллов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–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высокого</a:t>
            </a:r>
            <a:r>
              <a:rPr b="1" i="1" spc="-100" dirty="0">
                <a:solidFill>
                  <a:srgbClr val="0070C0"/>
                </a:solidFill>
                <a:latin typeface="Arial Narrow"/>
                <a:cs typeface="Arial Narrow"/>
              </a:rPr>
              <a:t>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уровня</a:t>
            </a:r>
            <a:endParaRPr dirty="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Narrow"/>
              <a:buAutoNum type="arabicPeriod" startAt="2"/>
            </a:pPr>
            <a:endParaRPr sz="3250" dirty="0">
              <a:latin typeface="Arial Narrow"/>
              <a:cs typeface="Arial Narrow"/>
            </a:endParaRPr>
          </a:p>
          <a:p>
            <a:pPr marL="132715" marR="2670810" indent="80010" algn="just">
              <a:lnSpc>
                <a:spcPct val="106100"/>
              </a:lnSpc>
              <a:spcBef>
                <a:spcPts val="5"/>
              </a:spcBef>
              <a:buClr>
                <a:srgbClr val="000000"/>
              </a:buClr>
              <a:buSzPct val="116666"/>
              <a:buFont typeface="Arial Narrow"/>
              <a:buAutoNum type="arabicPeriod" startAt="2"/>
              <a:tabLst>
                <a:tab pos="1047750" algn="l"/>
              </a:tabLst>
            </a:pP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Учитель ежедневно фиксирует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в 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журнале прогресс учебных достижений  обучающихся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в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виде баллов, согласно  дифференциации</a:t>
            </a:r>
            <a:endParaRPr dirty="0">
              <a:latin typeface="Arial Narrow"/>
              <a:cs typeface="Arial Narrow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804026" y="525066"/>
            <a:ext cx="1746249" cy="8798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4188" y="2066925"/>
            <a:ext cx="1935261" cy="9404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4814" y="56746"/>
            <a:ext cx="777113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ФОРМАТИВНОЕ ОЦЕНИВАНИЕ УЧЕБНЫХ ДОСТИЖЕНИЙ</a:t>
            </a:r>
            <a:r>
              <a:rPr sz="2000" b="1" spc="-130" dirty="0">
                <a:solidFill>
                  <a:srgbClr val="002060"/>
                </a:solidFill>
                <a:latin typeface="Arial Narrow"/>
                <a:cs typeface="Arial Narrow"/>
              </a:rPr>
              <a:t> </a:t>
            </a: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ОБУЧАЮЩИХСЯ</a:t>
            </a:r>
            <a:endParaRPr sz="2000">
              <a:latin typeface="Arial Narrow"/>
              <a:cs typeface="Arial Narrow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63552" y="521494"/>
            <a:ext cx="6174604" cy="736602"/>
            <a:chOff x="463550" y="695325"/>
            <a:chExt cx="6129655" cy="1473200"/>
          </a:xfrm>
        </p:grpSpPr>
        <p:sp>
          <p:nvSpPr>
            <p:cNvPr id="4" name="object 4"/>
            <p:cNvSpPr/>
            <p:nvPr/>
          </p:nvSpPr>
          <p:spPr>
            <a:xfrm>
              <a:off x="468312" y="700087"/>
              <a:ext cx="6120130" cy="1463675"/>
            </a:xfrm>
            <a:custGeom>
              <a:avLst/>
              <a:gdLst/>
              <a:ahLst/>
              <a:cxnLst/>
              <a:rect l="l" t="t" r="r" b="b"/>
              <a:pathLst>
                <a:path w="6120130" h="1463675">
                  <a:moveTo>
                    <a:pt x="6119812" y="0"/>
                  </a:moveTo>
                  <a:lnTo>
                    <a:pt x="0" y="0"/>
                  </a:lnTo>
                  <a:lnTo>
                    <a:pt x="0" y="1463675"/>
                  </a:lnTo>
                  <a:lnTo>
                    <a:pt x="6119812" y="1463675"/>
                  </a:lnTo>
                  <a:lnTo>
                    <a:pt x="6119812" y="0"/>
                  </a:lnTo>
                  <a:close/>
                </a:path>
              </a:pathLst>
            </a:custGeom>
            <a:solidFill>
              <a:srgbClr val="DCE6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8312" y="700087"/>
              <a:ext cx="6120130" cy="1463675"/>
            </a:xfrm>
            <a:custGeom>
              <a:avLst/>
              <a:gdLst/>
              <a:ahLst/>
              <a:cxnLst/>
              <a:rect l="l" t="t" r="r" b="b"/>
              <a:pathLst>
                <a:path w="6120130" h="1463675">
                  <a:moveTo>
                    <a:pt x="0" y="0"/>
                  </a:moveTo>
                  <a:lnTo>
                    <a:pt x="6119812" y="0"/>
                  </a:lnTo>
                  <a:lnTo>
                    <a:pt x="6119812" y="1463675"/>
                  </a:lnTo>
                  <a:lnTo>
                    <a:pt x="0" y="146367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4F81B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40360" y="514350"/>
            <a:ext cx="5912344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spcBef>
                <a:spcPts val="95"/>
              </a:spcBef>
              <a:tabLst>
                <a:tab pos="833119" algn="l"/>
                <a:tab pos="1406525" algn="l"/>
                <a:tab pos="2211070" algn="l"/>
                <a:tab pos="3902710" algn="l"/>
                <a:tab pos="5204460" algn="l"/>
              </a:tabLst>
            </a:pPr>
            <a:r>
              <a:rPr sz="2000" b="0" spc="-10" dirty="0">
                <a:solidFill>
                  <a:srgbClr val="000000"/>
                </a:solidFill>
                <a:latin typeface="Arial Narrow"/>
                <a:cs typeface="Arial Narrow"/>
              </a:rPr>
              <a:t>4</a:t>
            </a:r>
            <a:r>
              <a:rPr sz="2000" b="0" spc="-5" dirty="0">
                <a:solidFill>
                  <a:srgbClr val="000000"/>
                </a:solidFill>
                <a:latin typeface="Arial Narrow"/>
                <a:cs typeface="Arial Narrow"/>
              </a:rPr>
              <a:t>.</a:t>
            </a:r>
            <a:r>
              <a:rPr sz="2000" b="0" dirty="0">
                <a:solidFill>
                  <a:srgbClr val="000000"/>
                </a:solidFill>
                <a:latin typeface="Arial Narrow"/>
                <a:cs typeface="Arial Narrow"/>
              </a:rPr>
              <a:t>	</a:t>
            </a:r>
            <a:r>
              <a:rPr sz="1400" i="1" spc="-5" dirty="0">
                <a:latin typeface="Arial"/>
                <a:cs typeface="Arial"/>
              </a:rPr>
              <a:t>Д</a:t>
            </a:r>
            <a:r>
              <a:rPr sz="1400" i="1" spc="5" dirty="0">
                <a:latin typeface="Arial"/>
                <a:cs typeface="Arial"/>
              </a:rPr>
              <a:t>л</a:t>
            </a:r>
            <a:r>
              <a:rPr sz="1400" i="1" dirty="0">
                <a:latin typeface="Arial"/>
                <a:cs typeface="Arial"/>
              </a:rPr>
              <a:t>я	бо</a:t>
            </a:r>
            <a:r>
              <a:rPr sz="1400" i="1" spc="-30" dirty="0">
                <a:latin typeface="Arial"/>
                <a:cs typeface="Arial"/>
              </a:rPr>
              <a:t>л</a:t>
            </a:r>
            <a:r>
              <a:rPr sz="1400" i="1" spc="-5" dirty="0">
                <a:latin typeface="Arial"/>
                <a:cs typeface="Arial"/>
              </a:rPr>
              <a:t>е</a:t>
            </a:r>
            <a:r>
              <a:rPr sz="1400" i="1" dirty="0">
                <a:latin typeface="Arial"/>
                <a:cs typeface="Arial"/>
              </a:rPr>
              <a:t>е	</a:t>
            </a:r>
            <a:r>
              <a:rPr sz="1400" i="1" spc="15" dirty="0">
                <a:latin typeface="Arial"/>
                <a:cs typeface="Arial"/>
              </a:rPr>
              <a:t>р</a:t>
            </a:r>
            <a:r>
              <a:rPr sz="1400" i="1" spc="-10" dirty="0">
                <a:latin typeface="Arial"/>
                <a:cs typeface="Arial"/>
              </a:rPr>
              <a:t>ас</a:t>
            </a:r>
            <a:r>
              <a:rPr sz="1400" i="1" spc="-5" dirty="0">
                <a:latin typeface="Arial"/>
                <a:cs typeface="Arial"/>
              </a:rPr>
              <a:t>ш</a:t>
            </a:r>
            <a:r>
              <a:rPr sz="1400" i="1" dirty="0">
                <a:latin typeface="Arial"/>
                <a:cs typeface="Arial"/>
              </a:rPr>
              <a:t>ир</a:t>
            </a:r>
            <a:r>
              <a:rPr sz="1400" i="1" spc="-10" dirty="0">
                <a:latin typeface="Arial"/>
                <a:cs typeface="Arial"/>
              </a:rPr>
              <a:t>е</a:t>
            </a:r>
            <a:r>
              <a:rPr sz="1400" i="1" spc="5" dirty="0">
                <a:latin typeface="Arial"/>
                <a:cs typeface="Arial"/>
              </a:rPr>
              <a:t>нн</a:t>
            </a:r>
            <a:r>
              <a:rPr sz="1400" i="1" dirty="0">
                <a:latin typeface="Arial"/>
                <a:cs typeface="Arial"/>
              </a:rPr>
              <a:t>ой	обр</a:t>
            </a:r>
            <a:r>
              <a:rPr sz="1400" i="1" spc="-5" dirty="0">
                <a:latin typeface="Arial"/>
                <a:cs typeface="Arial"/>
              </a:rPr>
              <a:t>ат</a:t>
            </a:r>
            <a:r>
              <a:rPr sz="1400" i="1" spc="5" dirty="0">
                <a:latin typeface="Arial"/>
                <a:cs typeface="Arial"/>
              </a:rPr>
              <a:t>н</a:t>
            </a:r>
            <a:r>
              <a:rPr sz="1400" i="1" dirty="0">
                <a:latin typeface="Arial"/>
                <a:cs typeface="Arial"/>
              </a:rPr>
              <a:t>ой	</a:t>
            </a:r>
            <a:r>
              <a:rPr sz="1400" i="1" spc="-20" dirty="0" err="1" smtClean="0">
                <a:latin typeface="Arial"/>
                <a:cs typeface="Arial"/>
              </a:rPr>
              <a:t>св</a:t>
            </a:r>
            <a:r>
              <a:rPr sz="1400" i="1" spc="-5" dirty="0" err="1" smtClean="0">
                <a:latin typeface="Arial"/>
                <a:cs typeface="Arial"/>
              </a:rPr>
              <a:t>я</a:t>
            </a:r>
            <a:r>
              <a:rPr sz="1400" i="1" spc="5" dirty="0" err="1" smtClean="0">
                <a:latin typeface="Arial"/>
                <a:cs typeface="Arial"/>
              </a:rPr>
              <a:t>з</a:t>
            </a:r>
            <a:r>
              <a:rPr sz="1400" i="1" dirty="0" err="1" smtClean="0">
                <a:latin typeface="Arial"/>
                <a:cs typeface="Arial"/>
              </a:rPr>
              <a:t>и</a:t>
            </a:r>
            <a:r>
              <a:rPr lang="kk-KZ" sz="1400" i="1" dirty="0" smtClean="0">
                <a:latin typeface="Arial"/>
                <a:cs typeface="Arial"/>
              </a:rPr>
              <a:t> </a:t>
            </a:r>
            <a:r>
              <a:rPr lang="ru-RU" sz="1400" i="1" spc="-10" dirty="0">
                <a:latin typeface="Arial"/>
                <a:cs typeface="Arial"/>
              </a:rPr>
              <a:t>уч</a:t>
            </a:r>
            <a:r>
              <a:rPr lang="ru-RU" sz="1400" i="1" dirty="0">
                <a:latin typeface="Arial"/>
                <a:cs typeface="Arial"/>
              </a:rPr>
              <a:t>и</a:t>
            </a:r>
            <a:r>
              <a:rPr lang="ru-RU" sz="1400" i="1" spc="-30" dirty="0">
                <a:latin typeface="Arial"/>
                <a:cs typeface="Arial"/>
              </a:rPr>
              <a:t>т</a:t>
            </a:r>
            <a:r>
              <a:rPr lang="ru-RU" sz="1400" i="1" spc="30" dirty="0">
                <a:latin typeface="Arial"/>
                <a:cs typeface="Arial"/>
              </a:rPr>
              <a:t>е</a:t>
            </a:r>
            <a:r>
              <a:rPr lang="ru-RU" sz="1400" i="1" spc="-5" dirty="0">
                <a:latin typeface="Arial"/>
                <a:cs typeface="Arial"/>
              </a:rPr>
              <a:t>л</a:t>
            </a:r>
            <a:r>
              <a:rPr lang="ru-RU" sz="1400" i="1" dirty="0">
                <a:latin typeface="Arial"/>
                <a:cs typeface="Arial"/>
              </a:rPr>
              <a:t>ь	и</a:t>
            </a:r>
            <a:r>
              <a:rPr lang="ru-RU" sz="1400" i="1" spc="-10" dirty="0">
                <a:latin typeface="Arial"/>
                <a:cs typeface="Arial"/>
              </a:rPr>
              <a:t>с</a:t>
            </a:r>
            <a:r>
              <a:rPr lang="ru-RU" sz="1400" i="1" dirty="0">
                <a:latin typeface="Arial"/>
                <a:cs typeface="Arial"/>
              </a:rPr>
              <a:t>по</a:t>
            </a:r>
            <a:r>
              <a:rPr lang="ru-RU" sz="1400" i="1" spc="-5" dirty="0">
                <a:latin typeface="Arial"/>
                <a:cs typeface="Arial"/>
              </a:rPr>
              <a:t>ль</a:t>
            </a:r>
            <a:r>
              <a:rPr lang="ru-RU" sz="1400" i="1" spc="-70" dirty="0">
                <a:latin typeface="Arial"/>
                <a:cs typeface="Arial"/>
              </a:rPr>
              <a:t>з</a:t>
            </a:r>
            <a:r>
              <a:rPr lang="ru-RU" sz="1400" i="1" spc="-10" dirty="0">
                <a:latin typeface="Arial"/>
                <a:cs typeface="Arial"/>
              </a:rPr>
              <a:t>уе</a:t>
            </a:r>
            <a:r>
              <a:rPr lang="ru-RU" sz="1400" i="1" dirty="0">
                <a:latin typeface="Arial"/>
                <a:cs typeface="Arial"/>
              </a:rPr>
              <a:t>т	</a:t>
            </a:r>
            <a:r>
              <a:rPr lang="ru-RU" sz="1400" i="1" spc="-45" dirty="0" smtClean="0">
                <a:latin typeface="Arial"/>
                <a:cs typeface="Arial"/>
              </a:rPr>
              <a:t>р</a:t>
            </a:r>
            <a:r>
              <a:rPr lang="ru-RU" sz="1400" i="1" spc="15" dirty="0" smtClean="0">
                <a:latin typeface="Arial"/>
                <a:cs typeface="Arial"/>
              </a:rPr>
              <a:t>у</a:t>
            </a:r>
            <a:r>
              <a:rPr lang="ru-RU" sz="1400" i="1" dirty="0" smtClean="0">
                <a:latin typeface="Arial"/>
                <a:cs typeface="Arial"/>
              </a:rPr>
              <a:t>бри</a:t>
            </a:r>
            <a:r>
              <a:rPr lang="ru-RU" sz="1400" i="1" spc="-15" dirty="0" smtClean="0">
                <a:latin typeface="Arial"/>
                <a:cs typeface="Arial"/>
              </a:rPr>
              <a:t>к</a:t>
            </a:r>
            <a:r>
              <a:rPr lang="ru-RU" sz="1400" i="1" dirty="0" smtClean="0">
                <a:latin typeface="Arial"/>
                <a:cs typeface="Arial"/>
              </a:rPr>
              <a:t>и в </a:t>
            </a:r>
            <a:r>
              <a:rPr lang="ru-RU" sz="1400" i="1" spc="-10" dirty="0" smtClean="0">
                <a:latin typeface="Arial"/>
                <a:cs typeface="Arial"/>
              </a:rPr>
              <a:t>в</a:t>
            </a:r>
            <a:r>
              <a:rPr lang="ru-RU" sz="1400" i="1" dirty="0" smtClean="0">
                <a:latin typeface="Arial"/>
                <a:cs typeface="Arial"/>
              </a:rPr>
              <a:t>и</a:t>
            </a:r>
            <a:r>
              <a:rPr lang="ru-RU" sz="1400" i="1" spc="-10" dirty="0" smtClean="0">
                <a:latin typeface="Arial"/>
                <a:cs typeface="Arial"/>
              </a:rPr>
              <a:t>де  </a:t>
            </a:r>
            <a:r>
              <a:rPr lang="ru-RU" sz="1400" i="1" spc="-5" dirty="0" smtClean="0">
                <a:latin typeface="Arial"/>
                <a:cs typeface="Arial"/>
              </a:rPr>
              <a:t>к</a:t>
            </a:r>
            <a:r>
              <a:rPr lang="ru-RU" sz="1400" i="1" dirty="0" smtClean="0">
                <a:latin typeface="Arial"/>
                <a:cs typeface="Arial"/>
              </a:rPr>
              <a:t>омм</a:t>
            </a:r>
            <a:r>
              <a:rPr lang="ru-RU" sz="1400" i="1" spc="-10" dirty="0" smtClean="0">
                <a:latin typeface="Arial"/>
                <a:cs typeface="Arial"/>
              </a:rPr>
              <a:t>е</a:t>
            </a:r>
            <a:r>
              <a:rPr lang="ru-RU" sz="1400" i="1" spc="5" dirty="0" smtClean="0">
                <a:latin typeface="Arial"/>
                <a:cs typeface="Arial"/>
              </a:rPr>
              <a:t>н</a:t>
            </a:r>
            <a:r>
              <a:rPr lang="ru-RU" sz="1400" i="1" spc="-5" dirty="0" smtClean="0">
                <a:latin typeface="Arial"/>
                <a:cs typeface="Arial"/>
              </a:rPr>
              <a:t>т</a:t>
            </a:r>
            <a:r>
              <a:rPr lang="ru-RU" sz="1400" i="1" spc="-10" dirty="0" smtClean="0">
                <a:latin typeface="Arial"/>
                <a:cs typeface="Arial"/>
              </a:rPr>
              <a:t>а</a:t>
            </a:r>
            <a:r>
              <a:rPr lang="ru-RU" sz="1400" i="1" dirty="0" smtClean="0">
                <a:latin typeface="Arial"/>
                <a:cs typeface="Arial"/>
              </a:rPr>
              <a:t>р</a:t>
            </a:r>
            <a:r>
              <a:rPr lang="ru-RU" sz="1400" i="1" spc="15" dirty="0" smtClean="0">
                <a:latin typeface="Arial"/>
                <a:cs typeface="Arial"/>
              </a:rPr>
              <a:t>и</a:t>
            </a:r>
            <a:r>
              <a:rPr lang="ru-RU" sz="1400" i="1" spc="-10" dirty="0" smtClean="0">
                <a:latin typeface="Arial"/>
                <a:cs typeface="Arial"/>
              </a:rPr>
              <a:t>е</a:t>
            </a:r>
            <a:r>
              <a:rPr lang="ru-RU" sz="1400" i="1" spc="5" dirty="0" smtClean="0">
                <a:latin typeface="Arial"/>
                <a:cs typeface="Arial"/>
              </a:rPr>
              <a:t>в</a:t>
            </a:r>
            <a:r>
              <a:rPr lang="ru-RU" sz="1400" i="1" dirty="0" smtClean="0">
                <a:latin typeface="Arial"/>
                <a:cs typeface="Arial"/>
              </a:rPr>
              <a:t>, </a:t>
            </a:r>
            <a:r>
              <a:rPr lang="ru-RU" sz="1400" i="1" spc="-5" dirty="0" smtClean="0">
                <a:latin typeface="Arial"/>
                <a:cs typeface="Arial"/>
              </a:rPr>
              <a:t>к</a:t>
            </a:r>
            <a:r>
              <a:rPr lang="ru-RU" sz="1400" i="1" dirty="0" smtClean="0">
                <a:latin typeface="Arial"/>
                <a:cs typeface="Arial"/>
              </a:rPr>
              <a:t>о</a:t>
            </a:r>
            <a:r>
              <a:rPr lang="ru-RU" sz="1400" i="1" spc="-30" dirty="0" smtClean="0">
                <a:latin typeface="Arial"/>
                <a:cs typeface="Arial"/>
              </a:rPr>
              <a:t>т</a:t>
            </a:r>
            <a:r>
              <a:rPr lang="ru-RU" sz="1400" i="1" dirty="0" smtClean="0">
                <a:latin typeface="Arial"/>
                <a:cs typeface="Arial"/>
              </a:rPr>
              <a:t>о</a:t>
            </a:r>
            <a:r>
              <a:rPr lang="ru-RU" sz="1400" i="1" spc="-45" dirty="0" smtClean="0">
                <a:latin typeface="Arial"/>
                <a:cs typeface="Arial"/>
              </a:rPr>
              <a:t>р</a:t>
            </a:r>
            <a:r>
              <a:rPr lang="ru-RU" sz="1400" i="1" spc="-20" dirty="0" smtClean="0">
                <a:latin typeface="Arial"/>
                <a:cs typeface="Arial"/>
              </a:rPr>
              <a:t>у</a:t>
            </a:r>
            <a:r>
              <a:rPr lang="ru-RU" sz="1400" i="1" dirty="0" smtClean="0">
                <a:latin typeface="Arial"/>
                <a:cs typeface="Arial"/>
              </a:rPr>
              <a:t>ю</a:t>
            </a:r>
            <a:r>
              <a:rPr lang="ru-RU" sz="1400" i="1" dirty="0">
                <a:latin typeface="Arial"/>
                <a:cs typeface="Arial"/>
              </a:rPr>
              <a:t>	</a:t>
            </a:r>
            <a:r>
              <a:rPr lang="ru-RU" sz="1400" i="1" dirty="0" smtClean="0">
                <a:latin typeface="Arial"/>
                <a:cs typeface="Arial"/>
              </a:rPr>
              <a:t> пр</a:t>
            </a:r>
            <a:r>
              <a:rPr lang="ru-RU" sz="1400" i="1" spc="15" dirty="0" smtClean="0">
                <a:latin typeface="Arial"/>
                <a:cs typeface="Arial"/>
              </a:rPr>
              <a:t>е</a:t>
            </a:r>
            <a:r>
              <a:rPr lang="ru-RU" sz="1400" i="1" dirty="0" smtClean="0">
                <a:latin typeface="Arial"/>
                <a:cs typeface="Arial"/>
              </a:rPr>
              <a:t>до</a:t>
            </a:r>
            <a:r>
              <a:rPr lang="ru-RU" sz="1400" i="1" spc="-5" dirty="0" smtClean="0">
                <a:latin typeface="Arial"/>
                <a:cs typeface="Arial"/>
              </a:rPr>
              <a:t>ст</a:t>
            </a:r>
            <a:r>
              <a:rPr lang="ru-RU" sz="1400" i="1" spc="-10" dirty="0" smtClean="0">
                <a:latin typeface="Arial"/>
                <a:cs typeface="Arial"/>
              </a:rPr>
              <a:t>а</a:t>
            </a:r>
            <a:r>
              <a:rPr lang="ru-RU" sz="1400" i="1" spc="5" dirty="0" smtClean="0">
                <a:latin typeface="Arial"/>
                <a:cs typeface="Arial"/>
              </a:rPr>
              <a:t>в</a:t>
            </a:r>
            <a:r>
              <a:rPr lang="ru-RU" sz="1400" i="1" spc="-5" dirty="0" smtClean="0">
                <a:latin typeface="Arial"/>
                <a:cs typeface="Arial"/>
              </a:rPr>
              <a:t>ля</a:t>
            </a:r>
            <a:r>
              <a:rPr lang="ru-RU" sz="1400" i="1" spc="5" dirty="0" smtClean="0">
                <a:latin typeface="Arial"/>
                <a:cs typeface="Arial"/>
              </a:rPr>
              <a:t>е</a:t>
            </a:r>
            <a:r>
              <a:rPr lang="ru-RU" sz="1400" i="1" dirty="0" smtClean="0">
                <a:latin typeface="Arial"/>
                <a:cs typeface="Arial"/>
              </a:rPr>
              <a:t>т </a:t>
            </a:r>
            <a:r>
              <a:rPr lang="ru-RU" sz="1400" i="1" spc="-10" dirty="0" smtClean="0">
                <a:latin typeface="Arial"/>
                <a:cs typeface="Arial"/>
              </a:rPr>
              <a:t>че</a:t>
            </a:r>
            <a:r>
              <a:rPr lang="ru-RU" sz="1400" i="1" dirty="0" smtClean="0">
                <a:latin typeface="Arial"/>
                <a:cs typeface="Arial"/>
              </a:rPr>
              <a:t>р</a:t>
            </a:r>
            <a:r>
              <a:rPr lang="ru-RU" sz="1400" i="1" spc="-10" dirty="0" smtClean="0">
                <a:latin typeface="Arial"/>
                <a:cs typeface="Arial"/>
              </a:rPr>
              <a:t>ез </a:t>
            </a:r>
            <a:r>
              <a:rPr lang="ru-RU" sz="1400" i="1" spc="-5" dirty="0">
                <a:latin typeface="Arial"/>
                <a:cs typeface="Arial"/>
              </a:rPr>
              <a:t>электронный </a:t>
            </a:r>
            <a:r>
              <a:rPr lang="ru-RU" sz="1400" i="1" dirty="0">
                <a:latin typeface="Arial"/>
                <a:cs typeface="Arial"/>
              </a:rPr>
              <a:t>дневник</a:t>
            </a:r>
            <a:r>
              <a:rPr lang="ru-RU" sz="1400" i="1" spc="-80" dirty="0">
                <a:latin typeface="Arial"/>
                <a:cs typeface="Arial"/>
              </a:rPr>
              <a:t> </a:t>
            </a:r>
            <a:r>
              <a:rPr lang="ru-RU" sz="1400" i="1" spc="-5" dirty="0" smtClean="0">
                <a:latin typeface="Arial"/>
                <a:cs typeface="Arial"/>
              </a:rPr>
              <a:t>ученика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3851" y="3759994"/>
            <a:ext cx="8286749" cy="1292983"/>
          </a:xfrm>
          <a:prstGeom prst="rect">
            <a:avLst/>
          </a:prstGeom>
          <a:solidFill>
            <a:srgbClr val="DCE6F2"/>
          </a:solidFill>
          <a:ln w="9525">
            <a:solidFill>
              <a:srgbClr val="4F81BD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88900" marR="86360" indent="1905" algn="just">
              <a:lnSpc>
                <a:spcPct val="106300"/>
              </a:lnSpc>
              <a:spcBef>
                <a:spcPts val="70"/>
              </a:spcBef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7.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Итоги формативного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оценивания </a:t>
            </a: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учитываются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при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выставлении 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итогой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оценки и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составляют максимально 25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%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от общего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балла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(1 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балл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приравнивается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к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2,5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%). Электронный журнал </a:t>
            </a: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автоматический 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выводит средний балл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за формативное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оценивание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400" b="1" spc="48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отдельную</a:t>
            </a:r>
            <a:endParaRPr sz="1400" dirty="0">
              <a:latin typeface="Arial"/>
              <a:cs typeface="Arial"/>
            </a:endParaRPr>
          </a:p>
          <a:p>
            <a:pPr marL="88900" algn="just">
              <a:lnSpc>
                <a:spcPct val="100000"/>
              </a:lnSpc>
              <a:spcBef>
                <a:spcPts val="705"/>
              </a:spcBef>
            </a:pPr>
            <a:r>
              <a:rPr sz="1400" b="1" spc="-40" dirty="0">
                <a:solidFill>
                  <a:srgbClr val="002060"/>
                </a:solidFill>
                <a:latin typeface="Arial"/>
                <a:cs typeface="Arial"/>
              </a:rPr>
              <a:t>графу,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размещенную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до </a:t>
            </a: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графы</a:t>
            </a:r>
            <a:r>
              <a:rPr sz="1400" b="1" spc="21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20" dirty="0">
                <a:solidFill>
                  <a:srgbClr val="002060"/>
                </a:solidFill>
                <a:latin typeface="Arial"/>
                <a:cs typeface="Arial"/>
              </a:rPr>
              <a:t>СОР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24075" y="1726406"/>
            <a:ext cx="6473323" cy="245580"/>
          </a:xfrm>
          <a:prstGeom prst="rect">
            <a:avLst/>
          </a:prstGeom>
          <a:solidFill>
            <a:srgbClr val="F2DCDB"/>
          </a:solidFill>
          <a:ln w="9525">
            <a:solidFill>
              <a:srgbClr val="C0504D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35"/>
              </a:spcBef>
              <a:tabLst>
                <a:tab pos="496570" algn="l"/>
              </a:tabLst>
            </a:pPr>
            <a:r>
              <a:rPr sz="1400" spc="-5" dirty="0">
                <a:latin typeface="Arial Narrow"/>
                <a:cs typeface="Arial Narrow"/>
              </a:rPr>
              <a:t>5.	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В 1-м </a:t>
            </a:r>
            <a:r>
              <a:rPr sz="1400" b="1" i="1" spc="10" dirty="0">
                <a:solidFill>
                  <a:srgbClr val="002060"/>
                </a:solidFill>
                <a:latin typeface="Arial"/>
                <a:cs typeface="Arial"/>
              </a:rPr>
              <a:t>классе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оценивание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не</a:t>
            </a:r>
            <a:r>
              <a:rPr sz="1400" b="1" i="1" spc="-114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проводится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804026" y="525066"/>
            <a:ext cx="1746249" cy="8798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2119313" y="2252662"/>
            <a:ext cx="6482918" cy="866777"/>
            <a:chOff x="2119312" y="3003550"/>
            <a:chExt cx="6435725" cy="1733550"/>
          </a:xfrm>
        </p:grpSpPr>
        <p:sp>
          <p:nvSpPr>
            <p:cNvPr id="14" name="object 14"/>
            <p:cNvSpPr/>
            <p:nvPr/>
          </p:nvSpPr>
          <p:spPr>
            <a:xfrm>
              <a:off x="2124075" y="3008312"/>
              <a:ext cx="6426200" cy="1724025"/>
            </a:xfrm>
            <a:custGeom>
              <a:avLst/>
              <a:gdLst/>
              <a:ahLst/>
              <a:cxnLst/>
              <a:rect l="l" t="t" r="r" b="b"/>
              <a:pathLst>
                <a:path w="6426200" h="1724025">
                  <a:moveTo>
                    <a:pt x="6426200" y="0"/>
                  </a:moveTo>
                  <a:lnTo>
                    <a:pt x="0" y="0"/>
                  </a:lnTo>
                  <a:lnTo>
                    <a:pt x="0" y="1724025"/>
                  </a:lnTo>
                  <a:lnTo>
                    <a:pt x="6426200" y="1724025"/>
                  </a:lnTo>
                  <a:lnTo>
                    <a:pt x="6426200" y="0"/>
                  </a:lnTo>
                  <a:close/>
                </a:path>
              </a:pathLst>
            </a:custGeom>
            <a:solidFill>
              <a:srgbClr val="F2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124075" y="3008312"/>
              <a:ext cx="6426200" cy="1724025"/>
            </a:xfrm>
            <a:custGeom>
              <a:avLst/>
              <a:gdLst/>
              <a:ahLst/>
              <a:cxnLst/>
              <a:rect l="l" t="t" r="r" b="b"/>
              <a:pathLst>
                <a:path w="6426200" h="1724025">
                  <a:moveTo>
                    <a:pt x="0" y="0"/>
                  </a:moveTo>
                  <a:lnTo>
                    <a:pt x="6426200" y="0"/>
                  </a:lnTo>
                  <a:lnTo>
                    <a:pt x="6426200" y="1724025"/>
                  </a:lnTo>
                  <a:lnTo>
                    <a:pt x="0" y="172402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214905" y="2201210"/>
            <a:ext cx="6301895" cy="98014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R="5080" algn="just">
              <a:lnSpc>
                <a:spcPct val="106300"/>
              </a:lnSpc>
              <a:spcBef>
                <a:spcPts val="265"/>
              </a:spcBef>
            </a:pPr>
            <a:r>
              <a:rPr sz="1400" spc="-5" dirty="0">
                <a:latin typeface="Arial Narrow"/>
                <a:cs typeface="Arial Narrow"/>
              </a:rPr>
              <a:t>6</a:t>
            </a:r>
            <a:r>
              <a:rPr sz="1400" i="1" spc="-5" dirty="0">
                <a:latin typeface="Arial Narrow"/>
                <a:cs typeface="Arial Narrow"/>
              </a:rPr>
              <a:t>.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Для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разъяснения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изменений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400" b="1" i="1" spc="-15" dirty="0">
                <a:solidFill>
                  <a:srgbClr val="002060"/>
                </a:solidFill>
                <a:latin typeface="Arial"/>
                <a:cs typeface="Arial"/>
              </a:rPr>
              <a:t>формате 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электронного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журнала,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внесенного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связи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с 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введением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режима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ДО,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400" b="1" i="1" spc="-20" dirty="0">
                <a:solidFill>
                  <a:srgbClr val="002060"/>
                </a:solidFill>
                <a:latin typeface="Arial"/>
                <a:cs typeface="Arial"/>
              </a:rPr>
              <a:t>начале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учебного </a:t>
            </a:r>
            <a:r>
              <a:rPr sz="1400" b="1" i="1" spc="-15" dirty="0">
                <a:solidFill>
                  <a:srgbClr val="002060"/>
                </a:solidFill>
                <a:latin typeface="Arial"/>
                <a:cs typeface="Arial"/>
              </a:rPr>
              <a:t>года 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родителям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и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учителям предоставляется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памятка  по </a:t>
            </a:r>
            <a:r>
              <a:rPr sz="1400" b="1" i="1" spc="-5" dirty="0">
                <a:solidFill>
                  <a:srgbClr val="002060"/>
                </a:solidFill>
                <a:latin typeface="Arial"/>
                <a:cs typeface="Arial"/>
              </a:rPr>
              <a:t>использованию </a:t>
            </a:r>
            <a:r>
              <a:rPr sz="1400" b="1" i="1" spc="-10" dirty="0">
                <a:solidFill>
                  <a:srgbClr val="002060"/>
                </a:solidFill>
                <a:latin typeface="Arial"/>
                <a:cs typeface="Arial"/>
              </a:rPr>
              <a:t>электронного</a:t>
            </a:r>
            <a:r>
              <a:rPr sz="1400" b="1" i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i="1" dirty="0">
                <a:solidFill>
                  <a:srgbClr val="002060"/>
                </a:solidFill>
                <a:latin typeface="Arial"/>
                <a:cs typeface="Arial"/>
              </a:rPr>
              <a:t>журнала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4814" y="56746"/>
            <a:ext cx="777113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ФОРМАТИВНОЕ ОЦЕНИВАНИЕ УЧЕБНЫХ ДОСТИЖЕНИЙ</a:t>
            </a:r>
            <a:r>
              <a:rPr sz="2000" b="1" spc="-130" dirty="0">
                <a:solidFill>
                  <a:srgbClr val="002060"/>
                </a:solidFill>
                <a:latin typeface="Arial Narrow"/>
                <a:cs typeface="Arial Narrow"/>
              </a:rPr>
              <a:t> </a:t>
            </a:r>
            <a:r>
              <a:rPr sz="2000" b="1" dirty="0">
                <a:solidFill>
                  <a:srgbClr val="002060"/>
                </a:solidFill>
                <a:latin typeface="Arial Narrow"/>
                <a:cs typeface="Arial Narrow"/>
              </a:rPr>
              <a:t>ОБУЧАЮЩИХСЯ</a:t>
            </a:r>
            <a:endParaRPr sz="2000">
              <a:latin typeface="Arial Narrow"/>
              <a:cs typeface="Arial Narrow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4626" y="723900"/>
            <a:ext cx="6130925" cy="711994"/>
            <a:chOff x="174625" y="965200"/>
            <a:chExt cx="6130925" cy="949325"/>
          </a:xfrm>
        </p:grpSpPr>
        <p:sp>
          <p:nvSpPr>
            <p:cNvPr id="4" name="object 4"/>
            <p:cNvSpPr/>
            <p:nvPr/>
          </p:nvSpPr>
          <p:spPr>
            <a:xfrm>
              <a:off x="179387" y="969962"/>
              <a:ext cx="6121400" cy="939800"/>
            </a:xfrm>
            <a:custGeom>
              <a:avLst/>
              <a:gdLst/>
              <a:ahLst/>
              <a:cxnLst/>
              <a:rect l="l" t="t" r="r" b="b"/>
              <a:pathLst>
                <a:path w="6121400" h="939800">
                  <a:moveTo>
                    <a:pt x="6121400" y="0"/>
                  </a:moveTo>
                  <a:lnTo>
                    <a:pt x="0" y="0"/>
                  </a:lnTo>
                  <a:lnTo>
                    <a:pt x="0" y="939800"/>
                  </a:lnTo>
                  <a:lnTo>
                    <a:pt x="6121400" y="939800"/>
                  </a:lnTo>
                  <a:lnTo>
                    <a:pt x="6121400" y="0"/>
                  </a:lnTo>
                  <a:close/>
                </a:path>
              </a:pathLst>
            </a:custGeom>
            <a:solidFill>
              <a:srgbClr val="F2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9387" y="969962"/>
              <a:ext cx="6121400" cy="939800"/>
            </a:xfrm>
            <a:custGeom>
              <a:avLst/>
              <a:gdLst/>
              <a:ahLst/>
              <a:cxnLst/>
              <a:rect l="l" t="t" r="r" b="b"/>
              <a:pathLst>
                <a:path w="6121400" h="939800">
                  <a:moveTo>
                    <a:pt x="0" y="0"/>
                  </a:moveTo>
                  <a:lnTo>
                    <a:pt x="6121400" y="0"/>
                  </a:lnTo>
                  <a:lnTo>
                    <a:pt x="6121400" y="939800"/>
                  </a:lnTo>
                  <a:lnTo>
                    <a:pt x="0" y="93980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1433" y="740807"/>
            <a:ext cx="58674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  <a:tabLst>
                <a:tab pos="833119" algn="l"/>
                <a:tab pos="1930400" algn="l"/>
                <a:tab pos="3480435" algn="l"/>
                <a:tab pos="4367530" algn="l"/>
              </a:tabLst>
            </a:pPr>
            <a:r>
              <a:rPr sz="2800" b="0" spc="-10" dirty="0">
                <a:solidFill>
                  <a:srgbClr val="000000"/>
                </a:solidFill>
                <a:latin typeface="Arial Narrow"/>
                <a:cs typeface="Arial Narrow"/>
              </a:rPr>
              <a:t>8</a:t>
            </a:r>
            <a:r>
              <a:rPr sz="2800" b="0" spc="-5" dirty="0">
                <a:solidFill>
                  <a:srgbClr val="000000"/>
                </a:solidFill>
                <a:latin typeface="Arial Narrow"/>
                <a:cs typeface="Arial Narrow"/>
              </a:rPr>
              <a:t>.</a:t>
            </a:r>
            <a:r>
              <a:rPr sz="2800" b="0" dirty="0">
                <a:solidFill>
                  <a:srgbClr val="000000"/>
                </a:solidFill>
                <a:latin typeface="Arial Narrow"/>
                <a:cs typeface="Arial Narrow"/>
              </a:rPr>
              <a:t>	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Р</a:t>
            </a:r>
            <a:r>
              <a:rPr sz="2400" i="1" spc="5" dirty="0">
                <a:solidFill>
                  <a:srgbClr val="0070C0"/>
                </a:solidFill>
                <a:latin typeface="Arial Narrow"/>
                <a:cs typeface="Arial Narrow"/>
              </a:rPr>
              <a:t>а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с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ч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е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т	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и</a:t>
            </a:r>
            <a:r>
              <a:rPr sz="2400" i="1" spc="10" dirty="0">
                <a:solidFill>
                  <a:srgbClr val="0070C0"/>
                </a:solidFill>
                <a:latin typeface="Arial Narrow"/>
                <a:cs typeface="Arial Narrow"/>
              </a:rPr>
              <a:t>т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о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г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о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в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о</a:t>
            </a:r>
            <a:r>
              <a:rPr sz="2400" i="1" spc="5" dirty="0">
                <a:solidFill>
                  <a:srgbClr val="0070C0"/>
                </a:solidFill>
                <a:latin typeface="Arial Narrow"/>
                <a:cs typeface="Arial Narrow"/>
              </a:rPr>
              <a:t>г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о	</a:t>
            </a:r>
            <a:r>
              <a:rPr sz="2400" i="1" spc="5" dirty="0">
                <a:solidFill>
                  <a:srgbClr val="0070C0"/>
                </a:solidFill>
                <a:latin typeface="Arial Narrow"/>
                <a:cs typeface="Arial Narrow"/>
              </a:rPr>
              <a:t>б</a:t>
            </a:r>
            <a:r>
              <a:rPr sz="2400" i="1" spc="-15" dirty="0">
                <a:solidFill>
                  <a:srgbClr val="0070C0"/>
                </a:solidFill>
                <a:latin typeface="Arial Narrow"/>
                <a:cs typeface="Arial Narrow"/>
              </a:rPr>
              <a:t>а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лла	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в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ы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води</a:t>
            </a:r>
            <a:r>
              <a:rPr sz="2400" i="1" dirty="0">
                <a:solidFill>
                  <a:srgbClr val="0070C0"/>
                </a:solidFill>
                <a:latin typeface="Arial Narrow"/>
                <a:cs typeface="Arial Narrow"/>
              </a:rPr>
              <a:t>т</a:t>
            </a:r>
            <a:r>
              <a:rPr sz="2400" i="1" spc="-5" dirty="0">
                <a:solidFill>
                  <a:srgbClr val="0070C0"/>
                </a:solidFill>
                <a:latin typeface="Arial Narrow"/>
                <a:cs typeface="Arial Narrow"/>
              </a:rPr>
              <a:t>ся</a:t>
            </a:r>
            <a:endParaRPr sz="2400">
              <a:latin typeface="Arial Narrow"/>
              <a:cs typeface="Arial Narro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0828" y="1081421"/>
            <a:ext cx="50653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по формуле, </a:t>
            </a:r>
            <a:r>
              <a:rPr sz="2400" b="1" i="1" dirty="0">
                <a:solidFill>
                  <a:srgbClr val="0070C0"/>
                </a:solidFill>
                <a:latin typeface="Arial Narrow"/>
                <a:cs typeface="Arial Narrow"/>
              </a:rPr>
              <a:t>с </a:t>
            </a:r>
            <a:r>
              <a:rPr sz="2400"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учетом ФО, 1 </a:t>
            </a:r>
            <a:r>
              <a:rPr sz="2400" b="1" i="1" dirty="0">
                <a:solidFill>
                  <a:srgbClr val="0070C0"/>
                </a:solidFill>
                <a:latin typeface="Arial Narrow"/>
                <a:cs typeface="Arial Narrow"/>
              </a:rPr>
              <a:t>СОР и</a:t>
            </a:r>
            <a:r>
              <a:rPr sz="2400" b="1" i="1" spc="35" dirty="0">
                <a:solidFill>
                  <a:srgbClr val="0070C0"/>
                </a:solidFill>
                <a:latin typeface="Arial Narrow"/>
                <a:cs typeface="Arial Narrow"/>
              </a:rPr>
              <a:t> </a:t>
            </a:r>
            <a:r>
              <a:rPr sz="2400" b="1" i="1" dirty="0">
                <a:solidFill>
                  <a:srgbClr val="0070C0"/>
                </a:solidFill>
                <a:latin typeface="Arial Narrow"/>
                <a:cs typeface="Arial Narrow"/>
              </a:rPr>
              <a:t>СОЧ</a:t>
            </a:r>
            <a:endParaRPr sz="2400">
              <a:latin typeface="Arial Narrow"/>
              <a:cs typeface="Arial Narrow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07975" y="3377803"/>
            <a:ext cx="6717030" cy="1007269"/>
            <a:chOff x="307975" y="4503737"/>
            <a:chExt cx="6717030" cy="1343025"/>
          </a:xfrm>
        </p:grpSpPr>
        <p:sp>
          <p:nvSpPr>
            <p:cNvPr id="9" name="object 9"/>
            <p:cNvSpPr/>
            <p:nvPr/>
          </p:nvSpPr>
          <p:spPr>
            <a:xfrm>
              <a:off x="312737" y="4508500"/>
              <a:ext cx="6707505" cy="1333500"/>
            </a:xfrm>
            <a:custGeom>
              <a:avLst/>
              <a:gdLst/>
              <a:ahLst/>
              <a:cxnLst/>
              <a:rect l="l" t="t" r="r" b="b"/>
              <a:pathLst>
                <a:path w="6707505" h="1333500">
                  <a:moveTo>
                    <a:pt x="6707187" y="0"/>
                  </a:moveTo>
                  <a:lnTo>
                    <a:pt x="0" y="0"/>
                  </a:lnTo>
                  <a:lnTo>
                    <a:pt x="0" y="1333500"/>
                  </a:lnTo>
                  <a:lnTo>
                    <a:pt x="6707187" y="1333500"/>
                  </a:lnTo>
                  <a:lnTo>
                    <a:pt x="6707187" y="0"/>
                  </a:lnTo>
                  <a:close/>
                </a:path>
              </a:pathLst>
            </a:custGeom>
            <a:solidFill>
              <a:srgbClr val="F2D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2737" y="4508500"/>
              <a:ext cx="6707505" cy="1333500"/>
            </a:xfrm>
            <a:custGeom>
              <a:avLst/>
              <a:gdLst/>
              <a:ahLst/>
              <a:cxnLst/>
              <a:rect l="l" t="t" r="r" b="b"/>
              <a:pathLst>
                <a:path w="6707505" h="1333500">
                  <a:moveTo>
                    <a:pt x="0" y="0"/>
                  </a:moveTo>
                  <a:lnTo>
                    <a:pt x="6707187" y="0"/>
                  </a:lnTo>
                  <a:lnTo>
                    <a:pt x="6707187" y="1333500"/>
                  </a:lnTo>
                  <a:lnTo>
                    <a:pt x="0" y="133350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/>
          <p:nvPr/>
        </p:nvSpPr>
        <p:spPr>
          <a:xfrm>
            <a:off x="6804026" y="525066"/>
            <a:ext cx="2025649" cy="10203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04177" y="3559923"/>
            <a:ext cx="8077200" cy="612027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R="1546225" indent="80010" algn="just">
              <a:lnSpc>
                <a:spcPct val="106200"/>
              </a:lnSpc>
              <a:spcBef>
                <a:spcPts val="2005"/>
              </a:spcBef>
            </a:pPr>
            <a:r>
              <a:rPr sz="2000" spc="-5" dirty="0" smtClean="0">
                <a:latin typeface="Arial Narrow"/>
                <a:cs typeface="Arial Narrow"/>
              </a:rPr>
              <a:t>9</a:t>
            </a:r>
            <a:r>
              <a:rPr sz="2000" spc="-5" dirty="0">
                <a:latin typeface="Arial Narrow"/>
                <a:cs typeface="Arial Narrow"/>
              </a:rPr>
              <a:t>.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Итоговая оценка выводится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с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учетом  среднего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балла за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формативное оценивание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в 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соотношении 25%, 25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% и </a:t>
            </a:r>
            <a:r>
              <a:rPr b="1" i="1" spc="-5" dirty="0">
                <a:solidFill>
                  <a:srgbClr val="0070C0"/>
                </a:solidFill>
                <a:latin typeface="Arial Narrow"/>
                <a:cs typeface="Arial Narrow"/>
              </a:rPr>
              <a:t>50</a:t>
            </a:r>
            <a:r>
              <a:rPr b="1" i="1" spc="50" dirty="0">
                <a:solidFill>
                  <a:srgbClr val="0070C0"/>
                </a:solidFill>
                <a:latin typeface="Arial Narrow"/>
                <a:cs typeface="Arial Narrow"/>
              </a:rPr>
              <a:t> </a:t>
            </a:r>
            <a:r>
              <a:rPr b="1" i="1" dirty="0">
                <a:solidFill>
                  <a:srgbClr val="0070C0"/>
                </a:solidFill>
                <a:latin typeface="Arial Narrow"/>
                <a:cs typeface="Arial Narrow"/>
              </a:rPr>
              <a:t>%</a:t>
            </a:r>
            <a:endParaRPr dirty="0">
              <a:latin typeface="Arial Narrow"/>
              <a:cs typeface="Arial Narrow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670507" y="2418106"/>
            <a:ext cx="5067935" cy="28575"/>
            <a:chOff x="2670506" y="3224141"/>
            <a:chExt cx="5067935" cy="38100"/>
          </a:xfrm>
        </p:grpSpPr>
        <p:sp>
          <p:nvSpPr>
            <p:cNvPr id="17" name="object 17"/>
            <p:cNvSpPr/>
            <p:nvPr/>
          </p:nvSpPr>
          <p:spPr>
            <a:xfrm>
              <a:off x="5092181" y="3233002"/>
              <a:ext cx="861060" cy="0"/>
            </a:xfrm>
            <a:custGeom>
              <a:avLst/>
              <a:gdLst/>
              <a:ahLst/>
              <a:cxnLst/>
              <a:rect l="l" t="t" r="r" b="b"/>
              <a:pathLst>
                <a:path w="861060">
                  <a:moveTo>
                    <a:pt x="0" y="0"/>
                  </a:moveTo>
                  <a:lnTo>
                    <a:pt x="860985" y="1"/>
                  </a:lnTo>
                </a:path>
              </a:pathLst>
            </a:custGeom>
            <a:ln w="177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955762" y="3248363"/>
              <a:ext cx="782320" cy="0"/>
            </a:xfrm>
            <a:custGeom>
              <a:avLst/>
              <a:gdLst/>
              <a:ahLst/>
              <a:cxnLst/>
              <a:rect l="l" t="t" r="r" b="b"/>
              <a:pathLst>
                <a:path w="782320">
                  <a:moveTo>
                    <a:pt x="0" y="0"/>
                  </a:moveTo>
                  <a:lnTo>
                    <a:pt x="782252" y="1"/>
                  </a:lnTo>
                </a:path>
              </a:pathLst>
            </a:custGeom>
            <a:ln w="177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679367" y="3233002"/>
              <a:ext cx="1424305" cy="20320"/>
            </a:xfrm>
            <a:custGeom>
              <a:avLst/>
              <a:gdLst/>
              <a:ahLst/>
              <a:cxnLst/>
              <a:rect l="l" t="t" r="r" b="b"/>
              <a:pathLst>
                <a:path w="1424304" h="20320">
                  <a:moveTo>
                    <a:pt x="0" y="0"/>
                  </a:moveTo>
                  <a:lnTo>
                    <a:pt x="1424195" y="20084"/>
                  </a:lnTo>
                </a:path>
              </a:pathLst>
            </a:custGeom>
            <a:ln w="177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5" t="50000" r="16979" b="26667"/>
          <a:stretch/>
        </p:blipFill>
        <p:spPr bwMode="auto">
          <a:xfrm>
            <a:off x="827088" y="1888332"/>
            <a:ext cx="7654289" cy="1169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"/>
            <a:ext cx="9220200" cy="5143500"/>
            <a:chOff x="399913" y="188914"/>
            <a:chExt cx="8420735" cy="6468110"/>
          </a:xfrm>
        </p:grpSpPr>
        <p:sp>
          <p:nvSpPr>
            <p:cNvPr id="3" name="object 3"/>
            <p:cNvSpPr/>
            <p:nvPr/>
          </p:nvSpPr>
          <p:spPr>
            <a:xfrm>
              <a:off x="409172" y="188914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9913" y="188916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9913" y="188914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09172" y="412576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99913" y="412578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99913" y="412576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9172" y="636239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99913" y="636239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99913" y="636239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09172" y="858083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4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99913" y="858085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99913" y="858083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09172" y="1081747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99913" y="1081745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9913" y="1081745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09172" y="1305408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99913" y="1305408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99913" y="1305408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09172" y="1527252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99913" y="1527252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99913" y="1527252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9172" y="1750914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99913" y="1750914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99913" y="1750914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09172" y="1974576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FDE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99913" y="1974576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99913" y="1974576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09172" y="2196420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4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399913" y="2196420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99913" y="2196421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09172" y="2420083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99913" y="2420083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99913" y="2420083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09172" y="2643745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99913" y="2643747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2"/>
                  </a:moveTo>
                  <a:lnTo>
                    <a:pt x="0" y="22184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99913" y="2643745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409172" y="2865589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5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99913" y="2865589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5">
                  <a:moveTo>
                    <a:pt x="9257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99913" y="2865589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5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09172" y="3089252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399913" y="3089253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99913" y="3089252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409172" y="3312914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5"/>
                  </a:moveTo>
                  <a:lnTo>
                    <a:pt x="0" y="221845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5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99913" y="3312914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399913" y="3312914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09172" y="3534760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399913" y="3534760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399913" y="3534758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409172" y="3758420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399913" y="3758420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399913" y="3758421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409172" y="3982083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399913" y="3982083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99913" y="3982083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09172" y="4203927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399913" y="4203927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399913" y="4203927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409172" y="4427589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4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399913" y="4427589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399913" y="4427590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09172" y="4651254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E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399913" y="4651252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399913" y="4651252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409172" y="4873096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399913" y="4873096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399913" y="4873096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409172" y="5096758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399913" y="5096758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399913" y="5096759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409172" y="5320420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399913" y="5320422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2"/>
                  </a:moveTo>
                  <a:lnTo>
                    <a:pt x="0" y="22184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399913" y="5320421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409172" y="5542265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4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399913" y="5542265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4"/>
                  </a:moveTo>
                  <a:lnTo>
                    <a:pt x="0" y="22366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399913" y="5542265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409172" y="5765929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399913" y="5765929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399913" y="5765927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409172" y="5989589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399913" y="5989589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399913" y="5989590"/>
              <a:ext cx="0" cy="222250"/>
            </a:xfrm>
            <a:custGeom>
              <a:avLst/>
              <a:gdLst/>
              <a:ahLst/>
              <a:cxnLst/>
              <a:rect l="l" t="t" r="r" b="b"/>
              <a:pathLst>
                <a:path h="222250">
                  <a:moveTo>
                    <a:pt x="0" y="0"/>
                  </a:moveTo>
                  <a:lnTo>
                    <a:pt x="0" y="2218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409172" y="6211434"/>
              <a:ext cx="8411210" cy="224154"/>
            </a:xfrm>
            <a:custGeom>
              <a:avLst/>
              <a:gdLst/>
              <a:ahLst/>
              <a:cxnLst/>
              <a:rect l="l" t="t" r="r" b="b"/>
              <a:pathLst>
                <a:path w="8411210" h="224154">
                  <a:moveTo>
                    <a:pt x="8410980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3662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399913" y="6211435"/>
              <a:ext cx="9525" cy="224154"/>
            </a:xfrm>
            <a:custGeom>
              <a:avLst/>
              <a:gdLst/>
              <a:ahLst/>
              <a:cxnLst/>
              <a:rect l="l" t="t" r="r" b="b"/>
              <a:pathLst>
                <a:path w="9525" h="224154">
                  <a:moveTo>
                    <a:pt x="9257" y="223662"/>
                  </a:moveTo>
                  <a:lnTo>
                    <a:pt x="0" y="223662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36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399913" y="6211434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409172" y="6435096"/>
              <a:ext cx="8411210" cy="222250"/>
            </a:xfrm>
            <a:custGeom>
              <a:avLst/>
              <a:gdLst/>
              <a:ahLst/>
              <a:cxnLst/>
              <a:rect l="l" t="t" r="r" b="b"/>
              <a:pathLst>
                <a:path w="8411210" h="222250">
                  <a:moveTo>
                    <a:pt x="8410980" y="221844"/>
                  </a:moveTo>
                  <a:lnTo>
                    <a:pt x="0" y="221844"/>
                  </a:lnTo>
                  <a:lnTo>
                    <a:pt x="0" y="0"/>
                  </a:lnTo>
                  <a:lnTo>
                    <a:pt x="8410980" y="0"/>
                  </a:lnTo>
                  <a:lnTo>
                    <a:pt x="8410980" y="221844"/>
                  </a:lnTo>
                  <a:close/>
                </a:path>
              </a:pathLst>
            </a:custGeom>
            <a:solidFill>
              <a:srgbClr val="C2D69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8" name="object 88"/>
          <p:cNvSpPr txBox="1"/>
          <p:nvPr/>
        </p:nvSpPr>
        <p:spPr>
          <a:xfrm>
            <a:off x="76200" y="89125"/>
            <a:ext cx="9067799" cy="5056512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7620" algn="just">
              <a:spcBef>
                <a:spcPts val="50"/>
              </a:spcBef>
              <a:buClr>
                <a:srgbClr val="002060"/>
              </a:buClr>
              <a:buFont typeface="Times New Roman"/>
              <a:buAutoNum type="arabicPlain"/>
              <a:tabLst>
                <a:tab pos="281305" algn="l"/>
              </a:tabLst>
            </a:pPr>
            <a:r>
              <a:rPr sz="1200" b="1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балл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–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выполнил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до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10 </a:t>
            </a:r>
            <a:r>
              <a:rPr sz="1200" i="1" spc="350" dirty="0">
                <a:solidFill>
                  <a:srgbClr val="002060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85" dirty="0">
                <a:solidFill>
                  <a:srgbClr val="002060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допущены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ошибки, на </a:t>
            </a:r>
            <a:r>
              <a:rPr sz="1200" i="1" spc="195" dirty="0">
                <a:solidFill>
                  <a:srgbClr val="002060"/>
                </a:solidFill>
                <a:latin typeface="Times New Roman"/>
                <a:cs typeface="Times New Roman"/>
              </a:rPr>
              <a:t>уроке  пассивный,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не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делает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выводы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по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итогам </a:t>
            </a:r>
            <a:r>
              <a:rPr sz="1200" i="1" spc="220" dirty="0">
                <a:solidFill>
                  <a:srgbClr val="002060"/>
                </a:solidFill>
                <a:latin typeface="Times New Roman"/>
                <a:cs typeface="Times New Roman"/>
              </a:rPr>
              <a:t>обратной </a:t>
            </a:r>
            <a:r>
              <a:rPr sz="1200" i="1" spc="180" dirty="0">
                <a:solidFill>
                  <a:srgbClr val="002060"/>
                </a:solidFill>
                <a:latin typeface="Times New Roman"/>
                <a:cs typeface="Times New Roman"/>
              </a:rPr>
              <a:t>связи </a:t>
            </a:r>
            <a:r>
              <a:rPr sz="1200" i="1" spc="185" dirty="0">
                <a:solidFill>
                  <a:srgbClr val="002060"/>
                </a:solidFill>
                <a:latin typeface="Times New Roman"/>
                <a:cs typeface="Times New Roman"/>
              </a:rPr>
              <a:t>с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учителем, не</a:t>
            </a:r>
            <a:r>
              <a:rPr sz="1200" i="1" spc="-18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проявляет  </a:t>
            </a:r>
            <a:r>
              <a:rPr sz="1200" i="1" spc="215" dirty="0">
                <a:solidFill>
                  <a:srgbClr val="002060"/>
                </a:solidFill>
                <a:latin typeface="Times New Roman"/>
                <a:cs typeface="Times New Roman"/>
              </a:rPr>
              <a:t>самостоятельность</a:t>
            </a:r>
            <a:r>
              <a:rPr sz="1200" i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при</a:t>
            </a:r>
            <a:r>
              <a:rPr sz="1200" i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выполнении</a:t>
            </a:r>
            <a:r>
              <a:rPr sz="1200" i="1" spc="10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190" dirty="0">
                <a:solidFill>
                  <a:srgbClr val="002060"/>
                </a:solidFill>
                <a:latin typeface="Times New Roman"/>
                <a:cs typeface="Times New Roman"/>
              </a:rPr>
              <a:t>заданий,</a:t>
            </a:r>
            <a:r>
              <a:rPr sz="1200" i="1" spc="9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не</a:t>
            </a:r>
            <a:r>
              <a:rPr sz="1200" i="1" spc="10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знает</a:t>
            </a:r>
            <a:r>
              <a:rPr sz="1200" i="1" spc="10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5" dirty="0">
                <a:solidFill>
                  <a:srgbClr val="002060"/>
                </a:solidFill>
                <a:latin typeface="Times New Roman"/>
                <a:cs typeface="Times New Roman"/>
              </a:rPr>
              <a:t>пройденный</a:t>
            </a:r>
            <a:r>
              <a:rPr sz="1200" i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материал;</a:t>
            </a:r>
            <a:endParaRPr sz="1200" dirty="0">
              <a:latin typeface="Times New Roman"/>
              <a:cs typeface="Times New Roman"/>
            </a:endParaRPr>
          </a:p>
          <a:p>
            <a:pPr marL="12700" marR="8255" algn="just">
              <a:spcBef>
                <a:spcPts val="60"/>
              </a:spcBef>
              <a:buAutoNum type="arabicPlain"/>
              <a:tabLst>
                <a:tab pos="269875" algn="l"/>
              </a:tabLst>
            </a:pPr>
            <a:r>
              <a:rPr sz="1200" b="1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балла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– выполнил до 20 </a:t>
            </a:r>
            <a:r>
              <a:rPr sz="1200" i="1" spc="350" dirty="0">
                <a:solidFill>
                  <a:srgbClr val="002060"/>
                </a:solidFill>
                <a:latin typeface="Times New Roman"/>
                <a:cs typeface="Times New Roman"/>
              </a:rPr>
              <a:t>%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002060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допущены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ошибки,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на </a:t>
            </a:r>
            <a:r>
              <a:rPr sz="1200" i="1" spc="195" dirty="0">
                <a:solidFill>
                  <a:srgbClr val="002060"/>
                </a:solidFill>
                <a:latin typeface="Times New Roman"/>
                <a:cs typeface="Times New Roman"/>
              </a:rPr>
              <a:t>уроке  пассивный,</a:t>
            </a:r>
            <a:r>
              <a:rPr sz="1200" i="1" spc="12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не</a:t>
            </a:r>
            <a:r>
              <a:rPr sz="1200" i="1" spc="14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185" dirty="0">
                <a:solidFill>
                  <a:srgbClr val="002060"/>
                </a:solidFill>
                <a:latin typeface="Times New Roman"/>
                <a:cs typeface="Times New Roman"/>
              </a:rPr>
              <a:t>всегда</a:t>
            </a:r>
            <a:r>
              <a:rPr sz="1200" i="1" spc="12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5" dirty="0">
                <a:solidFill>
                  <a:srgbClr val="002060"/>
                </a:solidFill>
                <a:latin typeface="Times New Roman"/>
                <a:cs typeface="Times New Roman"/>
              </a:rPr>
              <a:t>делает</a:t>
            </a:r>
            <a:r>
              <a:rPr sz="1200" i="1" spc="12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29" dirty="0">
                <a:solidFill>
                  <a:srgbClr val="002060"/>
                </a:solidFill>
                <a:latin typeface="Times New Roman"/>
                <a:cs typeface="Times New Roman"/>
              </a:rPr>
              <a:t>соответствующие</a:t>
            </a:r>
            <a:r>
              <a:rPr sz="1200" i="1" spc="12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выводы</a:t>
            </a:r>
            <a:r>
              <a:rPr sz="1200" i="1" spc="13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по</a:t>
            </a:r>
            <a:r>
              <a:rPr sz="1200" i="1" spc="15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итогам</a:t>
            </a:r>
            <a:r>
              <a:rPr sz="1200" i="1" spc="13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20" dirty="0">
                <a:solidFill>
                  <a:srgbClr val="002060"/>
                </a:solidFill>
                <a:latin typeface="Times New Roman"/>
                <a:cs typeface="Times New Roman"/>
              </a:rPr>
              <a:t>обратной</a:t>
            </a:r>
            <a:r>
              <a:rPr sz="1200" i="1" spc="12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180" dirty="0">
                <a:solidFill>
                  <a:srgbClr val="002060"/>
                </a:solidFill>
                <a:latin typeface="Times New Roman"/>
                <a:cs typeface="Times New Roman"/>
              </a:rPr>
              <a:t>связи  </a:t>
            </a:r>
            <a:r>
              <a:rPr sz="1200" i="1" spc="185" dirty="0">
                <a:solidFill>
                  <a:srgbClr val="002060"/>
                </a:solidFill>
                <a:latin typeface="Times New Roman"/>
                <a:cs typeface="Times New Roman"/>
              </a:rPr>
              <a:t>с</a:t>
            </a:r>
            <a:r>
              <a:rPr sz="1200" i="1" spc="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учителем,не</a:t>
            </a:r>
            <a:r>
              <a:rPr sz="1200" i="1" spc="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проявляет</a:t>
            </a:r>
            <a:r>
              <a:rPr sz="1200" i="1" spc="10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5" dirty="0">
                <a:solidFill>
                  <a:srgbClr val="002060"/>
                </a:solidFill>
                <a:latin typeface="Times New Roman"/>
                <a:cs typeface="Times New Roman"/>
              </a:rPr>
              <a:t>самостоятельность</a:t>
            </a:r>
            <a:r>
              <a:rPr sz="1200" i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при</a:t>
            </a:r>
            <a:r>
              <a:rPr sz="1200" i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выполнении</a:t>
            </a:r>
            <a:r>
              <a:rPr sz="1200" i="1" spc="10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190" dirty="0">
                <a:solidFill>
                  <a:srgbClr val="002060"/>
                </a:solidFill>
                <a:latin typeface="Times New Roman"/>
                <a:cs typeface="Times New Roman"/>
              </a:rPr>
              <a:t>заданий;</a:t>
            </a:r>
            <a:endParaRPr sz="1200" dirty="0">
              <a:latin typeface="Times New Roman"/>
              <a:cs typeface="Times New Roman"/>
            </a:endParaRPr>
          </a:p>
          <a:p>
            <a:pPr marL="250825" algn="just">
              <a:buAutoNum type="arabicPlain"/>
              <a:tabLst>
                <a:tab pos="251460" algn="l"/>
              </a:tabLst>
            </a:pPr>
            <a:r>
              <a:rPr sz="1200" b="1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балла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– выполнил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до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30 </a:t>
            </a:r>
            <a:r>
              <a:rPr sz="1200" i="1" spc="350" dirty="0">
                <a:solidFill>
                  <a:srgbClr val="002060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002060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допущены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ошибки,</a:t>
            </a:r>
            <a:r>
              <a:rPr sz="1200" i="1" spc="28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стремится</a:t>
            </a:r>
            <a:endParaRPr sz="1200" dirty="0">
              <a:latin typeface="Times New Roman"/>
              <a:cs typeface="Times New Roman"/>
            </a:endParaRPr>
          </a:p>
          <a:p>
            <a:pPr marL="12700" marR="9525" algn="just"/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исправить </a:t>
            </a:r>
            <a:r>
              <a:rPr sz="1200" i="1" spc="190" dirty="0">
                <a:solidFill>
                  <a:srgbClr val="002060"/>
                </a:solidFill>
                <a:latin typeface="Times New Roman"/>
                <a:cs typeface="Times New Roman"/>
              </a:rPr>
              <a:t>свои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ошибки, на </a:t>
            </a:r>
            <a:r>
              <a:rPr sz="1200" i="1" spc="195" dirty="0">
                <a:solidFill>
                  <a:srgbClr val="002060"/>
                </a:solidFill>
                <a:latin typeface="Times New Roman"/>
                <a:cs typeface="Times New Roman"/>
              </a:rPr>
              <a:t>уроке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иногда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проявляет активность,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нуждается </a:t>
            </a:r>
            <a:r>
              <a:rPr sz="1200" i="1" spc="180" dirty="0">
                <a:solidFill>
                  <a:srgbClr val="002060"/>
                </a:solidFill>
                <a:latin typeface="Times New Roman"/>
                <a:cs typeface="Times New Roman"/>
              </a:rPr>
              <a:t>в  </a:t>
            </a:r>
            <a:r>
              <a:rPr sz="1200" i="1" spc="225" dirty="0">
                <a:solidFill>
                  <a:srgbClr val="002060"/>
                </a:solidFill>
                <a:latin typeface="Times New Roman"/>
                <a:cs typeface="Times New Roman"/>
              </a:rPr>
              <a:t>поддержке</a:t>
            </a:r>
            <a:r>
              <a:rPr sz="1200" i="1" spc="9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0" dirty="0">
                <a:solidFill>
                  <a:srgbClr val="002060"/>
                </a:solidFill>
                <a:latin typeface="Times New Roman"/>
                <a:cs typeface="Times New Roman"/>
              </a:rPr>
              <a:t>учителя/родителей/сверстников</a:t>
            </a:r>
            <a:r>
              <a:rPr sz="1200" i="1" spc="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5" dirty="0">
                <a:solidFill>
                  <a:srgbClr val="002060"/>
                </a:solidFill>
                <a:latin typeface="Times New Roman"/>
                <a:cs typeface="Times New Roman"/>
              </a:rPr>
              <a:t>при</a:t>
            </a:r>
            <a:r>
              <a:rPr sz="1200" i="1" spc="10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002060"/>
                </a:solidFill>
                <a:latin typeface="Times New Roman"/>
                <a:cs typeface="Times New Roman"/>
              </a:rPr>
              <a:t>выполнений</a:t>
            </a:r>
            <a:r>
              <a:rPr sz="1200" i="1" spc="10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002060"/>
                </a:solidFill>
                <a:latin typeface="Times New Roman"/>
                <a:cs typeface="Times New Roman"/>
              </a:rPr>
              <a:t>учебных</a:t>
            </a:r>
            <a:r>
              <a:rPr sz="1200" i="1" spc="9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200" i="1" spc="195" dirty="0">
                <a:solidFill>
                  <a:srgbClr val="002060"/>
                </a:solidFill>
                <a:latin typeface="Times New Roman"/>
                <a:cs typeface="Times New Roman"/>
              </a:rPr>
              <a:t>заданий;</a:t>
            </a:r>
            <a:endParaRPr sz="1200" dirty="0">
              <a:latin typeface="Times New Roman"/>
              <a:cs typeface="Times New Roman"/>
            </a:endParaRPr>
          </a:p>
          <a:p>
            <a:pPr marL="12700" marR="5715" algn="just">
              <a:spcBef>
                <a:spcPts val="60"/>
              </a:spcBef>
              <a:buAutoNum type="arabicPlain" startAt="4"/>
              <a:tabLst>
                <a:tab pos="240029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балла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до 40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ошибки, </a:t>
            </a:r>
            <a:r>
              <a:rPr sz="1200" i="1" spc="225" dirty="0">
                <a:solidFill>
                  <a:srgbClr val="1F497D"/>
                </a:solidFill>
                <a:latin typeface="Times New Roman"/>
                <a:cs typeface="Times New Roman"/>
              </a:rPr>
              <a:t>нуждается </a:t>
            </a:r>
            <a:r>
              <a:rPr sz="1200" i="1" spc="180" dirty="0">
                <a:solidFill>
                  <a:srgbClr val="1F497D"/>
                </a:solidFill>
                <a:latin typeface="Times New Roman"/>
                <a:cs typeface="Times New Roman"/>
              </a:rPr>
              <a:t>в  </a:t>
            </a:r>
            <a:r>
              <a:rPr sz="1200" i="1" spc="235" dirty="0">
                <a:solidFill>
                  <a:srgbClr val="1F497D"/>
                </a:solidFill>
                <a:latin typeface="Times New Roman"/>
                <a:cs typeface="Times New Roman"/>
              </a:rPr>
              <a:t>помощи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при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исправлении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ошибок,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не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всегда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проявляет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активность,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иногда  проявляет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самостоятельность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при</a:t>
            </a:r>
            <a:r>
              <a:rPr sz="1200" i="1" spc="-21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выполнении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заданий;</a:t>
            </a:r>
            <a:endParaRPr sz="1200" dirty="0">
              <a:latin typeface="Times New Roman"/>
              <a:cs typeface="Times New Roman"/>
            </a:endParaRPr>
          </a:p>
          <a:p>
            <a:pPr marL="264795" algn="just">
              <a:buAutoNum type="arabicPlain" startAt="4"/>
              <a:tabLst>
                <a:tab pos="265430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до 50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 до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5-ти</a:t>
            </a:r>
            <a:r>
              <a:rPr sz="1200" i="1" spc="229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ошибок,</a:t>
            </a:r>
            <a:endParaRPr sz="1200" dirty="0">
              <a:latin typeface="Times New Roman"/>
              <a:cs typeface="Times New Roman"/>
            </a:endParaRPr>
          </a:p>
          <a:p>
            <a:pPr marL="12700" marR="10160" algn="just"/>
            <a:r>
              <a:rPr sz="1200" i="1" spc="225" dirty="0">
                <a:solidFill>
                  <a:srgbClr val="1F497D"/>
                </a:solidFill>
                <a:latin typeface="Times New Roman"/>
                <a:cs typeface="Times New Roman"/>
              </a:rPr>
              <a:t>нуждается </a:t>
            </a:r>
            <a:r>
              <a:rPr sz="1200" i="1" spc="180" dirty="0">
                <a:solidFill>
                  <a:srgbClr val="1F497D"/>
                </a:solidFill>
                <a:latin typeface="Times New Roman"/>
                <a:cs typeface="Times New Roman"/>
              </a:rPr>
              <a:t>в </a:t>
            </a:r>
            <a:r>
              <a:rPr sz="1200" i="1" spc="235" dirty="0">
                <a:solidFill>
                  <a:srgbClr val="1F497D"/>
                </a:solidFill>
                <a:latin typeface="Times New Roman"/>
                <a:cs typeface="Times New Roman"/>
              </a:rPr>
              <a:t>помощи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учителя,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на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уроке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не </a:t>
            </a:r>
            <a:r>
              <a:rPr sz="1200" i="1" spc="185" dirty="0">
                <a:solidFill>
                  <a:srgbClr val="1F497D"/>
                </a:solidFill>
                <a:latin typeface="Times New Roman"/>
                <a:cs typeface="Times New Roman"/>
              </a:rPr>
              <a:t>всегда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активный,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иногда проявляет 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самостоятельность</a:t>
            </a:r>
            <a:r>
              <a:rPr sz="1200" i="1" spc="-21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при выполнении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посильных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заданий;</a:t>
            </a:r>
            <a:endParaRPr sz="1200" dirty="0">
              <a:latin typeface="Times New Roman"/>
              <a:cs typeface="Times New Roman"/>
            </a:endParaRPr>
          </a:p>
          <a:p>
            <a:pPr marL="12700" marR="6985" algn="just">
              <a:spcBef>
                <a:spcPts val="55"/>
              </a:spcBef>
              <a:buAutoNum type="arabicPlain" startAt="6"/>
              <a:tabLst>
                <a:tab pos="191135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</a:t>
            </a:r>
            <a:r>
              <a:rPr sz="1200" b="1" i="1" spc="14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</a:t>
            </a:r>
            <a:r>
              <a:rPr sz="1200" i="1" spc="13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</a:t>
            </a:r>
            <a:r>
              <a:rPr sz="1200" i="1" spc="12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60</a:t>
            </a:r>
            <a:r>
              <a:rPr sz="1200" i="1" spc="14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</a:t>
            </a:r>
            <a:r>
              <a:rPr sz="1200" i="1" spc="13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</a:t>
            </a:r>
            <a:r>
              <a:rPr sz="1200" i="1" spc="12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</a:t>
            </a:r>
            <a:r>
              <a:rPr sz="1200" i="1" spc="15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</a:t>
            </a:r>
            <a:r>
              <a:rPr sz="1200" i="1" spc="14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175" dirty="0">
                <a:solidFill>
                  <a:srgbClr val="1F497D"/>
                </a:solidFill>
                <a:latin typeface="Times New Roman"/>
                <a:cs typeface="Times New Roman"/>
              </a:rPr>
              <a:t>4-х</a:t>
            </a:r>
            <a:r>
              <a:rPr sz="1200" i="1" spc="13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ошибок,</a:t>
            </a:r>
            <a:r>
              <a:rPr sz="1200" i="1" spc="14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25" dirty="0">
                <a:solidFill>
                  <a:srgbClr val="1F497D"/>
                </a:solidFill>
                <a:latin typeface="Times New Roman"/>
                <a:cs typeface="Times New Roman"/>
              </a:rPr>
              <a:t>нуждается  </a:t>
            </a:r>
            <a:r>
              <a:rPr sz="1200" i="1" spc="180" dirty="0">
                <a:solidFill>
                  <a:srgbClr val="1F497D"/>
                </a:solidFill>
                <a:latin typeface="Times New Roman"/>
                <a:cs typeface="Times New Roman"/>
              </a:rPr>
              <a:t>в </a:t>
            </a:r>
            <a:r>
              <a:rPr sz="1200" i="1" spc="235" dirty="0">
                <a:solidFill>
                  <a:srgbClr val="1F497D"/>
                </a:solidFill>
                <a:latin typeface="Times New Roman"/>
                <a:cs typeface="Times New Roman"/>
              </a:rPr>
              <a:t>помощи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учителя,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на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уроке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проявляет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старательность,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самостоятельно </a:t>
            </a:r>
            <a:r>
              <a:rPr sz="1200" i="1" spc="270" dirty="0">
                <a:solidFill>
                  <a:srgbClr val="1F497D"/>
                </a:solidFill>
                <a:latin typeface="Times New Roman"/>
                <a:cs typeface="Times New Roman"/>
              </a:rPr>
              <a:t>может 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выполнить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задания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средней</a:t>
            </a:r>
            <a:r>
              <a:rPr sz="1200" i="1" spc="-11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сложности;</a:t>
            </a:r>
            <a:endParaRPr sz="1200" dirty="0">
              <a:latin typeface="Times New Roman"/>
              <a:cs typeface="Times New Roman"/>
            </a:endParaRPr>
          </a:p>
          <a:p>
            <a:pPr marL="278765" algn="just">
              <a:buAutoNum type="arabicPlain" startAt="6"/>
              <a:tabLst>
                <a:tab pos="279400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 70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 до </a:t>
            </a:r>
            <a:r>
              <a:rPr sz="1200" i="1" spc="175" dirty="0">
                <a:solidFill>
                  <a:srgbClr val="1F497D"/>
                </a:solidFill>
                <a:latin typeface="Times New Roman"/>
                <a:cs typeface="Times New Roman"/>
              </a:rPr>
              <a:t>3-х</a:t>
            </a:r>
            <a:r>
              <a:rPr sz="1200" i="1" spc="55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ошибок,</a:t>
            </a:r>
            <a:endParaRPr sz="1200" dirty="0">
              <a:latin typeface="Times New Roman"/>
              <a:cs typeface="Times New Roman"/>
            </a:endParaRPr>
          </a:p>
          <a:p>
            <a:pPr marL="12700" marR="10160" algn="just">
              <a:spcBef>
                <a:spcPts val="5"/>
              </a:spcBef>
              <a:tabLst>
                <a:tab pos="2030095" algn="l"/>
              </a:tabLst>
            </a:pP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своевременно	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устранил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ошибки,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на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уроке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активный,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проявляет 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самостоятельность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при выполнении</a:t>
            </a:r>
            <a:r>
              <a:rPr sz="1200" i="1" spc="-11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заданий;</a:t>
            </a:r>
            <a:endParaRPr sz="1200" dirty="0">
              <a:latin typeface="Times New Roman"/>
              <a:cs typeface="Times New Roman"/>
            </a:endParaRPr>
          </a:p>
          <a:p>
            <a:pPr marL="12700" marR="5080" algn="just">
              <a:spcBef>
                <a:spcPts val="55"/>
              </a:spcBef>
              <a:buAutoNum type="arabicPlain" startAt="8"/>
              <a:tabLst>
                <a:tab pos="241935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до 80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 </a:t>
            </a:r>
            <a:r>
              <a:rPr sz="1200" i="1" spc="180" dirty="0">
                <a:solidFill>
                  <a:srgbClr val="1F497D"/>
                </a:solidFill>
                <a:latin typeface="Times New Roman"/>
                <a:cs typeface="Times New Roman"/>
              </a:rPr>
              <a:t>1-2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незначительных  ошибок,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на </a:t>
            </a:r>
            <a:r>
              <a:rPr sz="1200" i="1" spc="195" dirty="0">
                <a:solidFill>
                  <a:srgbClr val="1F497D"/>
                </a:solidFill>
                <a:latin typeface="Times New Roman"/>
                <a:cs typeface="Times New Roman"/>
              </a:rPr>
              <a:t>основе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комментариев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учителя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самостоятельно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исправляет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свои 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ошибки,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активный,</a:t>
            </a:r>
            <a:r>
              <a:rPr sz="1200" i="1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самостоятельный;</a:t>
            </a:r>
            <a:endParaRPr sz="1200" dirty="0">
              <a:latin typeface="Times New Roman"/>
              <a:cs typeface="Times New Roman"/>
            </a:endParaRPr>
          </a:p>
          <a:p>
            <a:pPr marL="278765" algn="just">
              <a:buAutoNum type="arabicPlain" startAt="8"/>
              <a:tabLst>
                <a:tab pos="279400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до 90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</a:t>
            </a:r>
            <a:r>
              <a:rPr sz="1200" i="1" spc="51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незначительные</a:t>
            </a:r>
            <a:endParaRPr sz="1200" dirty="0">
              <a:latin typeface="Times New Roman"/>
              <a:cs typeface="Times New Roman"/>
            </a:endParaRPr>
          </a:p>
          <a:p>
            <a:pPr marL="12700" marR="5715" algn="just"/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неточности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при выполнении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25" dirty="0">
                <a:solidFill>
                  <a:srgbClr val="1F497D"/>
                </a:solidFill>
                <a:latin typeface="Times New Roman"/>
                <a:cs typeface="Times New Roman"/>
              </a:rPr>
              <a:t>работает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над ошибками, активный, 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самостоятельный;</a:t>
            </a:r>
            <a:endParaRPr sz="1200" dirty="0">
              <a:latin typeface="Times New Roman"/>
              <a:cs typeface="Times New Roman"/>
            </a:endParaRPr>
          </a:p>
          <a:p>
            <a:pPr marL="12700" marR="5715" algn="just">
              <a:spcBef>
                <a:spcPts val="60"/>
              </a:spcBef>
              <a:buAutoNum type="arabicPlain" startAt="10"/>
              <a:tabLst>
                <a:tab pos="346075" algn="l"/>
              </a:tabLst>
            </a:pPr>
            <a:r>
              <a:rPr sz="1200" b="1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баллов </a:t>
            </a:r>
            <a:r>
              <a:rPr sz="1200" i="1" spc="140" dirty="0">
                <a:solidFill>
                  <a:srgbClr val="1F497D"/>
                </a:solidFill>
                <a:latin typeface="Times New Roman"/>
                <a:cs typeface="Times New Roman"/>
              </a:rPr>
              <a:t>-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выполнил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100 </a:t>
            </a:r>
            <a:r>
              <a:rPr sz="1200" i="1" spc="350" dirty="0">
                <a:solidFill>
                  <a:srgbClr val="1F497D"/>
                </a:solidFill>
                <a:latin typeface="Times New Roman"/>
                <a:cs typeface="Times New Roman"/>
              </a:rPr>
              <a:t>%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учебных </a:t>
            </a:r>
            <a:r>
              <a:rPr sz="1200" i="1" spc="185" dirty="0">
                <a:solidFill>
                  <a:srgbClr val="1F497D"/>
                </a:solidFill>
                <a:latin typeface="Times New Roman"/>
                <a:cs typeface="Times New Roman"/>
              </a:rPr>
              <a:t>заданий,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не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допустил </a:t>
            </a:r>
            <a:r>
              <a:rPr sz="1200" i="1" spc="204" dirty="0">
                <a:solidFill>
                  <a:srgbClr val="1F497D"/>
                </a:solidFill>
                <a:latin typeface="Times New Roman"/>
                <a:cs typeface="Times New Roman"/>
              </a:rPr>
              <a:t>ошибок,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активный,   </a:t>
            </a:r>
            <a:r>
              <a:rPr sz="1200" i="1" spc="215" dirty="0">
                <a:solidFill>
                  <a:srgbClr val="1F497D"/>
                </a:solidFill>
                <a:latin typeface="Times New Roman"/>
                <a:cs typeface="Times New Roman"/>
              </a:rPr>
              <a:t>самостоятельный,</a:t>
            </a:r>
            <a:r>
              <a:rPr sz="1200" i="1" spc="10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65" dirty="0">
                <a:solidFill>
                  <a:srgbClr val="1F497D"/>
                </a:solidFill>
                <a:latin typeface="Times New Roman"/>
                <a:cs typeface="Times New Roman"/>
              </a:rPr>
              <a:t>может</a:t>
            </a:r>
            <a:r>
              <a:rPr sz="1200" i="1" spc="10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00" dirty="0">
                <a:solidFill>
                  <a:srgbClr val="1F497D"/>
                </a:solidFill>
                <a:latin typeface="Times New Roman"/>
                <a:cs typeface="Times New Roman"/>
              </a:rPr>
              <a:t>объяснить,</a:t>
            </a:r>
            <a:r>
              <a:rPr sz="1200" i="1" spc="10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10" dirty="0">
                <a:solidFill>
                  <a:srgbClr val="1F497D"/>
                </a:solidFill>
                <a:latin typeface="Times New Roman"/>
                <a:cs typeface="Times New Roman"/>
              </a:rPr>
              <a:t>обосновать</a:t>
            </a:r>
            <a:r>
              <a:rPr sz="1200" i="1" spc="110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190" dirty="0">
                <a:solidFill>
                  <a:srgbClr val="1F497D"/>
                </a:solidFill>
                <a:latin typeface="Times New Roman"/>
                <a:cs typeface="Times New Roman"/>
              </a:rPr>
              <a:t>свои</a:t>
            </a:r>
            <a:r>
              <a:rPr sz="1200" i="1" spc="105" dirty="0">
                <a:solidFill>
                  <a:srgbClr val="1F497D"/>
                </a:solidFill>
                <a:latin typeface="Times New Roman"/>
                <a:cs typeface="Times New Roman"/>
              </a:rPr>
              <a:t> </a:t>
            </a:r>
            <a:r>
              <a:rPr sz="1200" i="1" spc="220" dirty="0">
                <a:solidFill>
                  <a:srgbClr val="1F497D"/>
                </a:solidFill>
                <a:latin typeface="Times New Roman"/>
                <a:cs typeface="Times New Roman"/>
              </a:rPr>
              <a:t>ответы.</a:t>
            </a:r>
            <a:endParaRPr sz="1200" dirty="0">
              <a:latin typeface="Times New Roman"/>
              <a:cs typeface="Times New Roman"/>
            </a:endParaRPr>
          </a:p>
        </p:txBody>
      </p:sp>
      <p:grpSp>
        <p:nvGrpSpPr>
          <p:cNvPr id="89" name="object 89"/>
          <p:cNvGrpSpPr/>
          <p:nvPr/>
        </p:nvGrpSpPr>
        <p:grpSpPr>
          <a:xfrm>
            <a:off x="399914" y="4826322"/>
            <a:ext cx="9525" cy="168116"/>
            <a:chOff x="399913" y="6435096"/>
            <a:chExt cx="9525" cy="224154"/>
          </a:xfrm>
        </p:grpSpPr>
        <p:sp>
          <p:nvSpPr>
            <p:cNvPr id="90" name="object 90"/>
            <p:cNvSpPr/>
            <p:nvPr/>
          </p:nvSpPr>
          <p:spPr>
            <a:xfrm>
              <a:off x="399913" y="6435096"/>
              <a:ext cx="9525" cy="222250"/>
            </a:xfrm>
            <a:custGeom>
              <a:avLst/>
              <a:gdLst/>
              <a:ahLst/>
              <a:cxnLst/>
              <a:rect l="l" t="t" r="r" b="b"/>
              <a:pathLst>
                <a:path w="9525" h="222250">
                  <a:moveTo>
                    <a:pt x="9257" y="221836"/>
                  </a:moveTo>
                  <a:lnTo>
                    <a:pt x="0" y="221836"/>
                  </a:lnTo>
                  <a:lnTo>
                    <a:pt x="0" y="0"/>
                  </a:lnTo>
                  <a:lnTo>
                    <a:pt x="9257" y="0"/>
                  </a:lnTo>
                  <a:lnTo>
                    <a:pt x="9257" y="2218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399913" y="6435096"/>
              <a:ext cx="0" cy="224154"/>
            </a:xfrm>
            <a:custGeom>
              <a:avLst/>
              <a:gdLst/>
              <a:ahLst/>
              <a:cxnLst/>
              <a:rect l="l" t="t" r="r" b="b"/>
              <a:pathLst>
                <a:path h="224154">
                  <a:moveTo>
                    <a:pt x="0" y="0"/>
                  </a:moveTo>
                  <a:lnTo>
                    <a:pt x="0" y="2236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381" y="1930765"/>
            <a:ext cx="625919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С</a:t>
            </a:r>
            <a:r>
              <a:rPr sz="4400" spc="-25" dirty="0"/>
              <a:t>ПАСИБО </a:t>
            </a:r>
            <a:r>
              <a:rPr sz="4400" spc="-20" dirty="0"/>
              <a:t>ЗА</a:t>
            </a:r>
            <a:r>
              <a:rPr sz="4400" spc="-30" dirty="0"/>
              <a:t> </a:t>
            </a:r>
            <a:r>
              <a:rPr sz="4400" dirty="0"/>
              <a:t>ВНИМАНИЕ!</a:t>
            </a:r>
            <a:endParaRPr sz="4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734</Words>
  <Application>Microsoft Office PowerPoint</Application>
  <PresentationFormat>Экран (16:9)</PresentationFormat>
  <Paragraphs>158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Национальная академия образования имени И. Алтынсарина</vt:lpstr>
      <vt:lpstr>ОСОБЕННОСТИ 2020-2021 УЧЕБНОГО ГОДА</vt:lpstr>
      <vt:lpstr>Презентация PowerPoint</vt:lpstr>
      <vt:lpstr>1. НОРМАТИВНОЕ ПРАВОВОЕ ОБЕСПЕЧЕНИЕ ОРГАНИЗАЦИИ ОБРАЗОВАТЕЛЬНОГО ПРОЦЕССА В  ОРГАНИЗАЦИЯХ ОБРАЗОВАНИЯ</vt:lpstr>
      <vt:lpstr>1. НОРМАТИВНОЕ ПРАВОВОЕ ОБЕСПЕЧЕНИЕ ОРГАНИЗАЦИИ ОБРАЗОВАТЕЛЬНОГО ПРОЦЕССА В  ОРГАНИЗАЦИЯХ ОБРАЗОВАНИЯ</vt:lpstr>
      <vt:lpstr>Презентация PowerPoint</vt:lpstr>
      <vt:lpstr>7. СИСТЕМА ОЦЕНИВАНИЯ (в соответствии с приказо МОН РК №125)</vt:lpstr>
      <vt:lpstr>Презентация PowerPoint</vt:lpstr>
      <vt:lpstr>4. Для более расширенной обратной связи учитель использует рубрики в виде  комментариев, которую  предоставляет через электронный дневник ученика</vt:lpstr>
      <vt:lpstr>8. Расчет итогового балла выводится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обучения детей в сельской местности</dc:title>
  <dc:creator>RePack by SPecialiST</dc:creator>
  <cp:lastModifiedBy>Рамазан</cp:lastModifiedBy>
  <cp:revision>13</cp:revision>
  <dcterms:created xsi:type="dcterms:W3CDTF">2020-08-14T05:12:21Z</dcterms:created>
  <dcterms:modified xsi:type="dcterms:W3CDTF">2020-08-19T09:54:57Z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2020-08-12T00:00:00Z</vt:filetime>
  </property>
  <property fmtid="{D5CDD505-2E9C-101B-9397-08002B2CF9AE}" pid="3" name="Creator">
    <vt:lpwstr>Acrobat PDFMaker 15 для PowerPoint</vt:lpwstr>
  </property>
  <property fmtid="{D5CDD505-2E9C-101B-9397-08002B2CF9AE}" pid="4" name="LastSaved">
    <vt:filetime>2020-08-14T00:00:00Z</vt:filetime>
  </property>
</Properties>
</file>