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5" r:id="rId10"/>
    <p:sldId id="266" r:id="rId11"/>
    <p:sldId id="267" r:id="rId12"/>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8" autoAdjust="0"/>
    <p:restoredTop sz="94680" autoAdjust="0"/>
  </p:normalViewPr>
  <p:slideViewPr>
    <p:cSldViewPr>
      <p:cViewPr varScale="1">
        <p:scale>
          <a:sx n="83" d="100"/>
          <a:sy n="83" d="100"/>
        </p:scale>
        <p:origin x="-1416" y="-77"/>
      </p:cViewPr>
      <p:guideLst>
        <p:guide orient="horz" pos="2160"/>
        <p:guide pos="2880"/>
      </p:guideLst>
    </p:cSldViewPr>
  </p:slideViewPr>
  <p:outlineViewPr>
    <p:cViewPr>
      <p:scale>
        <a:sx n="33" d="100"/>
        <a:sy n="33" d="100"/>
      </p:scale>
      <p:origin x="53" y="1579"/>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D04AD2E1-AC04-4238-8F30-3E7F7ADEBE06}" type="datetimeFigureOut">
              <a:rPr lang="ru-RU" smtClean="0"/>
              <a:t>23.03.2023</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9E83516B-1D09-4695-AB2A-674FE3976ECB}" type="slidenum">
              <a:rPr lang="ru-RU" smtClean="0"/>
              <a:t>‹#›</a:t>
            </a:fld>
            <a:endParaRPr lang="ru-RU"/>
          </a:p>
        </p:txBody>
      </p:sp>
    </p:spTree>
    <p:extLst>
      <p:ext uri="{BB962C8B-B14F-4D97-AF65-F5344CB8AC3E}">
        <p14:creationId xmlns:p14="http://schemas.microsoft.com/office/powerpoint/2010/main" val="15996625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D04AD2E1-AC04-4238-8F30-3E7F7ADEBE06}" type="datetimeFigureOut">
              <a:rPr lang="ru-RU" smtClean="0"/>
              <a:t>23.03.2023</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9E83516B-1D09-4695-AB2A-674FE3976ECB}" type="slidenum">
              <a:rPr lang="ru-RU" smtClean="0"/>
              <a:t>‹#›</a:t>
            </a:fld>
            <a:endParaRPr lang="ru-RU"/>
          </a:p>
        </p:txBody>
      </p:sp>
    </p:spTree>
    <p:extLst>
      <p:ext uri="{BB962C8B-B14F-4D97-AF65-F5344CB8AC3E}">
        <p14:creationId xmlns:p14="http://schemas.microsoft.com/office/powerpoint/2010/main" val="3016620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D04AD2E1-AC04-4238-8F30-3E7F7ADEBE06}" type="datetimeFigureOut">
              <a:rPr lang="ru-RU" smtClean="0"/>
              <a:t>23.03.2023</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9E83516B-1D09-4695-AB2A-674FE3976ECB}" type="slidenum">
              <a:rPr lang="ru-RU" smtClean="0"/>
              <a:t>‹#›</a:t>
            </a:fld>
            <a:endParaRPr lang="ru-RU"/>
          </a:p>
        </p:txBody>
      </p:sp>
    </p:spTree>
    <p:extLst>
      <p:ext uri="{BB962C8B-B14F-4D97-AF65-F5344CB8AC3E}">
        <p14:creationId xmlns:p14="http://schemas.microsoft.com/office/powerpoint/2010/main" val="644476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D04AD2E1-AC04-4238-8F30-3E7F7ADEBE06}" type="datetimeFigureOut">
              <a:rPr lang="ru-RU" smtClean="0"/>
              <a:t>23.03.2023</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9E83516B-1D09-4695-AB2A-674FE3976ECB}" type="slidenum">
              <a:rPr lang="ru-RU" smtClean="0"/>
              <a:t>‹#›</a:t>
            </a:fld>
            <a:endParaRPr lang="ru-RU"/>
          </a:p>
        </p:txBody>
      </p:sp>
    </p:spTree>
    <p:extLst>
      <p:ext uri="{BB962C8B-B14F-4D97-AF65-F5344CB8AC3E}">
        <p14:creationId xmlns:p14="http://schemas.microsoft.com/office/powerpoint/2010/main" val="15486162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D04AD2E1-AC04-4238-8F30-3E7F7ADEBE06}" type="datetimeFigureOut">
              <a:rPr lang="ru-RU" smtClean="0"/>
              <a:t>23.03.2023</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9E83516B-1D09-4695-AB2A-674FE3976ECB}" type="slidenum">
              <a:rPr lang="ru-RU" smtClean="0"/>
              <a:t>‹#›</a:t>
            </a:fld>
            <a:endParaRPr lang="ru-RU"/>
          </a:p>
        </p:txBody>
      </p:sp>
    </p:spTree>
    <p:extLst>
      <p:ext uri="{BB962C8B-B14F-4D97-AF65-F5344CB8AC3E}">
        <p14:creationId xmlns:p14="http://schemas.microsoft.com/office/powerpoint/2010/main" val="24151282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D04AD2E1-AC04-4238-8F30-3E7F7ADEBE06}" type="datetimeFigureOut">
              <a:rPr lang="ru-RU" smtClean="0"/>
              <a:t>23.03.2023</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9E83516B-1D09-4695-AB2A-674FE3976ECB}" type="slidenum">
              <a:rPr lang="ru-RU" smtClean="0"/>
              <a:t>‹#›</a:t>
            </a:fld>
            <a:endParaRPr lang="ru-RU"/>
          </a:p>
        </p:txBody>
      </p:sp>
    </p:spTree>
    <p:extLst>
      <p:ext uri="{BB962C8B-B14F-4D97-AF65-F5344CB8AC3E}">
        <p14:creationId xmlns:p14="http://schemas.microsoft.com/office/powerpoint/2010/main" val="5924716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D04AD2E1-AC04-4238-8F30-3E7F7ADEBE06}" type="datetimeFigureOut">
              <a:rPr lang="ru-RU" smtClean="0"/>
              <a:t>23.03.2023</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9E83516B-1D09-4695-AB2A-674FE3976ECB}" type="slidenum">
              <a:rPr lang="ru-RU" smtClean="0"/>
              <a:t>‹#›</a:t>
            </a:fld>
            <a:endParaRPr lang="ru-RU"/>
          </a:p>
        </p:txBody>
      </p:sp>
    </p:spTree>
    <p:extLst>
      <p:ext uri="{BB962C8B-B14F-4D97-AF65-F5344CB8AC3E}">
        <p14:creationId xmlns:p14="http://schemas.microsoft.com/office/powerpoint/2010/main" val="12528837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D04AD2E1-AC04-4238-8F30-3E7F7ADEBE06}" type="datetimeFigureOut">
              <a:rPr lang="ru-RU" smtClean="0"/>
              <a:t>23.03.2023</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9E83516B-1D09-4695-AB2A-674FE3976ECB}" type="slidenum">
              <a:rPr lang="ru-RU" smtClean="0"/>
              <a:t>‹#›</a:t>
            </a:fld>
            <a:endParaRPr lang="ru-RU"/>
          </a:p>
        </p:txBody>
      </p:sp>
    </p:spTree>
    <p:extLst>
      <p:ext uri="{BB962C8B-B14F-4D97-AF65-F5344CB8AC3E}">
        <p14:creationId xmlns:p14="http://schemas.microsoft.com/office/powerpoint/2010/main" val="42461353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D04AD2E1-AC04-4238-8F30-3E7F7ADEBE06}" type="datetimeFigureOut">
              <a:rPr lang="ru-RU" smtClean="0"/>
              <a:t>23.03.2023</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9E83516B-1D09-4695-AB2A-674FE3976ECB}" type="slidenum">
              <a:rPr lang="ru-RU" smtClean="0"/>
              <a:t>‹#›</a:t>
            </a:fld>
            <a:endParaRPr lang="ru-RU"/>
          </a:p>
        </p:txBody>
      </p:sp>
    </p:spTree>
    <p:extLst>
      <p:ext uri="{BB962C8B-B14F-4D97-AF65-F5344CB8AC3E}">
        <p14:creationId xmlns:p14="http://schemas.microsoft.com/office/powerpoint/2010/main" val="34663502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D04AD2E1-AC04-4238-8F30-3E7F7ADEBE06}" type="datetimeFigureOut">
              <a:rPr lang="ru-RU" smtClean="0"/>
              <a:t>23.03.2023</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9E83516B-1D09-4695-AB2A-674FE3976ECB}" type="slidenum">
              <a:rPr lang="ru-RU" smtClean="0"/>
              <a:t>‹#›</a:t>
            </a:fld>
            <a:endParaRPr lang="ru-RU"/>
          </a:p>
        </p:txBody>
      </p:sp>
    </p:spTree>
    <p:extLst>
      <p:ext uri="{BB962C8B-B14F-4D97-AF65-F5344CB8AC3E}">
        <p14:creationId xmlns:p14="http://schemas.microsoft.com/office/powerpoint/2010/main" val="9791148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D04AD2E1-AC04-4238-8F30-3E7F7ADEBE06}" type="datetimeFigureOut">
              <a:rPr lang="ru-RU" smtClean="0"/>
              <a:t>23.03.2023</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9E83516B-1D09-4695-AB2A-674FE3976ECB}" type="slidenum">
              <a:rPr lang="ru-RU" smtClean="0"/>
              <a:t>‹#›</a:t>
            </a:fld>
            <a:endParaRPr lang="ru-RU"/>
          </a:p>
        </p:txBody>
      </p:sp>
    </p:spTree>
    <p:extLst>
      <p:ext uri="{BB962C8B-B14F-4D97-AF65-F5344CB8AC3E}">
        <p14:creationId xmlns:p14="http://schemas.microsoft.com/office/powerpoint/2010/main" val="20187693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04AD2E1-AC04-4238-8F30-3E7F7ADEBE06}" type="datetimeFigureOut">
              <a:rPr lang="ru-RU" smtClean="0"/>
              <a:t>23.03.2023</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E83516B-1D09-4695-AB2A-674FE3976ECB}" type="slidenum">
              <a:rPr lang="ru-RU" smtClean="0"/>
              <a:t>‹#›</a:t>
            </a:fld>
            <a:endParaRPr lang="ru-RU"/>
          </a:p>
        </p:txBody>
      </p:sp>
    </p:spTree>
    <p:extLst>
      <p:ext uri="{BB962C8B-B14F-4D97-AF65-F5344CB8AC3E}">
        <p14:creationId xmlns:p14="http://schemas.microsoft.com/office/powerpoint/2010/main" val="37538591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hyperlink" Target="bilimland.kz" TargetMode="External"/><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hyperlink" Target="https://qalan-edu.kz/" TargetMode="External"/></Relationships>
</file>

<file path=ppt/slides/_rels/slide7.xml.rels><?xml version="1.0" encoding="UTF-8" standalone="yes"?>
<Relationships xmlns="http://schemas.openxmlformats.org/package/2006/relationships"><Relationship Id="rId3" Type="http://schemas.openxmlformats.org/officeDocument/2006/relationships/hyperlink" Target="canva.com" TargetMode="External"/><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hyperlink" Target="https://www.thinglink.com/scene/1694278809114641188" TargetMode="External"/><Relationship Id="rId4" Type="http://schemas.openxmlformats.org/officeDocument/2006/relationships/hyperlink" Target="http://www.thinglink.com/"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hyperlink" Target="https://www.thinglink.com/scene/1694278809114641188" TargetMode="External"/><Relationship Id="rId5" Type="http://schemas.openxmlformats.org/officeDocument/2006/relationships/image" Target="../media/image7.png"/><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hyperlink" Target="http://www.zipgrade.com/" TargetMode="External"/><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38622"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Заголовок 1"/>
          <p:cNvSpPr>
            <a:spLocks noGrp="1"/>
          </p:cNvSpPr>
          <p:nvPr>
            <p:ph type="ctrTitle"/>
          </p:nvPr>
        </p:nvSpPr>
        <p:spPr/>
        <p:txBody>
          <a:bodyPr/>
          <a:lstStyle/>
          <a:p>
            <a:r>
              <a:rPr lang="kk-KZ" dirty="0" smtClean="0">
                <a:solidFill>
                  <a:schemeClr val="bg2">
                    <a:lumMod val="25000"/>
                  </a:schemeClr>
                </a:solidFill>
              </a:rPr>
              <a:t>Қысқаша көбейту формулалары</a:t>
            </a:r>
            <a:endParaRPr lang="ru-RU" dirty="0">
              <a:solidFill>
                <a:schemeClr val="bg2">
                  <a:lumMod val="25000"/>
                </a:schemeClr>
              </a:solidFill>
            </a:endParaRPr>
          </a:p>
        </p:txBody>
      </p:sp>
      <p:sp>
        <p:nvSpPr>
          <p:cNvPr id="4" name="Прямоугольник 3"/>
          <p:cNvSpPr/>
          <p:nvPr/>
        </p:nvSpPr>
        <p:spPr>
          <a:xfrm>
            <a:off x="2699792" y="332656"/>
            <a:ext cx="4382995" cy="369332"/>
          </a:xfrm>
          <a:prstGeom prst="rect">
            <a:avLst/>
          </a:prstGeom>
        </p:spPr>
        <p:txBody>
          <a:bodyPr wrap="none">
            <a:spAutoFit/>
          </a:bodyPr>
          <a:lstStyle/>
          <a:p>
            <a:r>
              <a:rPr lang="kk-KZ" dirty="0" smtClean="0"/>
              <a:t>«№7 жалпы білім беретін мектеп» КММ-сі</a:t>
            </a:r>
            <a:endParaRPr lang="ru-RU" dirty="0"/>
          </a:p>
        </p:txBody>
      </p:sp>
      <p:sp>
        <p:nvSpPr>
          <p:cNvPr id="5" name="Прямоугольник 4"/>
          <p:cNvSpPr/>
          <p:nvPr/>
        </p:nvSpPr>
        <p:spPr>
          <a:xfrm>
            <a:off x="2966739" y="4653136"/>
            <a:ext cx="3846822" cy="369332"/>
          </a:xfrm>
          <a:prstGeom prst="rect">
            <a:avLst/>
          </a:prstGeom>
        </p:spPr>
        <p:txBody>
          <a:bodyPr wrap="none">
            <a:spAutoFit/>
          </a:bodyPr>
          <a:lstStyle/>
          <a:p>
            <a:r>
              <a:rPr lang="kk-KZ" dirty="0" smtClean="0"/>
              <a:t>Базарбаева Несибели Максетбаевна </a:t>
            </a:r>
            <a:endParaRPr lang="ru-RU" dirty="0"/>
          </a:p>
        </p:txBody>
      </p:sp>
    </p:spTree>
    <p:extLst>
      <p:ext uri="{BB962C8B-B14F-4D97-AF65-F5344CB8AC3E}">
        <p14:creationId xmlns:p14="http://schemas.microsoft.com/office/powerpoint/2010/main" val="133675298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38622"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Заголовок 7"/>
          <p:cNvSpPr>
            <a:spLocks noGrp="1"/>
          </p:cNvSpPr>
          <p:nvPr>
            <p:ph type="title"/>
          </p:nvPr>
        </p:nvSpPr>
        <p:spPr/>
        <p:txBody>
          <a:bodyPr>
            <a:normAutofit fontScale="90000"/>
          </a:bodyPr>
          <a:lstStyle/>
          <a:p>
            <a:r>
              <a:rPr lang="kk-KZ" dirty="0" smtClean="0">
                <a:solidFill>
                  <a:schemeClr val="bg2">
                    <a:lumMod val="25000"/>
                  </a:schemeClr>
                </a:solidFill>
              </a:rPr>
              <a:t>«</a:t>
            </a:r>
            <a:r>
              <a:rPr lang="ru-RU" dirty="0" smtClean="0">
                <a:solidFill>
                  <a:schemeClr val="bg2">
                    <a:lumMod val="25000"/>
                  </a:schemeClr>
                </a:solidFill>
              </a:rPr>
              <a:t>АКТ-</a:t>
            </a:r>
            <a:r>
              <a:rPr lang="ru-RU" dirty="0" err="1" smtClean="0">
                <a:solidFill>
                  <a:schemeClr val="bg2">
                    <a:lumMod val="25000"/>
                  </a:schemeClr>
                </a:solidFill>
              </a:rPr>
              <a:t>заманауи</a:t>
            </a:r>
            <a:r>
              <a:rPr lang="ru-RU" dirty="0" smtClean="0">
                <a:solidFill>
                  <a:schemeClr val="bg2">
                    <a:lumMod val="25000"/>
                  </a:schemeClr>
                </a:solidFill>
              </a:rPr>
              <a:t> </a:t>
            </a:r>
            <a:r>
              <a:rPr lang="ru-RU" dirty="0" err="1" smtClean="0">
                <a:solidFill>
                  <a:schemeClr val="bg2">
                    <a:lumMod val="25000"/>
                  </a:schemeClr>
                </a:solidFill>
              </a:rPr>
              <a:t>білім</a:t>
            </a:r>
            <a:r>
              <a:rPr lang="ru-RU" dirty="0" smtClean="0">
                <a:solidFill>
                  <a:schemeClr val="bg2">
                    <a:lumMod val="25000"/>
                  </a:schemeClr>
                </a:solidFill>
              </a:rPr>
              <a:t> </a:t>
            </a:r>
            <a:r>
              <a:rPr lang="ru-RU" dirty="0" err="1" smtClean="0">
                <a:solidFill>
                  <a:schemeClr val="bg2">
                    <a:lumMod val="25000"/>
                  </a:schemeClr>
                </a:solidFill>
              </a:rPr>
              <a:t>саласының</a:t>
            </a:r>
            <a:r>
              <a:rPr lang="ru-RU" dirty="0" smtClean="0">
                <a:solidFill>
                  <a:schemeClr val="bg2">
                    <a:lumMod val="25000"/>
                  </a:schemeClr>
                </a:solidFill>
              </a:rPr>
              <a:t> </a:t>
            </a:r>
            <a:r>
              <a:rPr lang="ru-RU" dirty="0" err="1" smtClean="0">
                <a:solidFill>
                  <a:schemeClr val="bg2">
                    <a:lumMod val="25000"/>
                  </a:schemeClr>
                </a:solidFill>
              </a:rPr>
              <a:t>ажырамас</a:t>
            </a:r>
            <a:r>
              <a:rPr lang="ru-RU" dirty="0" smtClean="0">
                <a:solidFill>
                  <a:schemeClr val="bg2">
                    <a:lumMod val="25000"/>
                  </a:schemeClr>
                </a:solidFill>
              </a:rPr>
              <a:t> </a:t>
            </a:r>
            <a:r>
              <a:rPr lang="ru-RU" dirty="0" err="1" smtClean="0">
                <a:solidFill>
                  <a:schemeClr val="bg2">
                    <a:lumMod val="25000"/>
                  </a:schemeClr>
                </a:solidFill>
              </a:rPr>
              <a:t>бөлігі</a:t>
            </a:r>
            <a:r>
              <a:rPr lang="ru-RU" dirty="0" smtClean="0">
                <a:solidFill>
                  <a:schemeClr val="bg2">
                    <a:lumMod val="25000"/>
                  </a:schemeClr>
                </a:solidFill>
              </a:rPr>
              <a:t>»</a:t>
            </a:r>
            <a:endParaRPr lang="ru-RU" dirty="0">
              <a:solidFill>
                <a:schemeClr val="bg2">
                  <a:lumMod val="25000"/>
                </a:schemeClr>
              </a:solidFill>
            </a:endParaRPr>
          </a:p>
        </p:txBody>
      </p:sp>
      <p:sp>
        <p:nvSpPr>
          <p:cNvPr id="3" name="Объект 2"/>
          <p:cNvSpPr>
            <a:spLocks noGrp="1"/>
          </p:cNvSpPr>
          <p:nvPr>
            <p:ph idx="1"/>
          </p:nvPr>
        </p:nvSpPr>
        <p:spPr/>
        <p:txBody>
          <a:bodyPr>
            <a:normAutofit/>
          </a:bodyPr>
          <a:lstStyle/>
          <a:p>
            <a:pPr marL="0" indent="0">
              <a:buNone/>
            </a:pPr>
            <a:r>
              <a:rPr lang="ru-RU" sz="2800" dirty="0" smtClean="0">
                <a:solidFill>
                  <a:schemeClr val="bg2">
                    <a:lumMod val="25000"/>
                  </a:schemeClr>
                </a:solidFill>
              </a:rPr>
              <a:t>    </a:t>
            </a:r>
            <a:r>
              <a:rPr lang="ru-RU" sz="2800" dirty="0" err="1" smtClean="0">
                <a:solidFill>
                  <a:schemeClr val="bg2">
                    <a:lumMod val="50000"/>
                  </a:schemeClr>
                </a:solidFill>
              </a:rPr>
              <a:t>Ақпараттық</a:t>
            </a:r>
            <a:r>
              <a:rPr lang="ru-RU" sz="2800" dirty="0" smtClean="0">
                <a:solidFill>
                  <a:schemeClr val="bg2">
                    <a:lumMod val="50000"/>
                  </a:schemeClr>
                </a:solidFill>
              </a:rPr>
              <a:t> – </a:t>
            </a:r>
            <a:r>
              <a:rPr lang="ru-RU" sz="2800" dirty="0" err="1" smtClean="0">
                <a:solidFill>
                  <a:schemeClr val="bg2">
                    <a:lumMod val="50000"/>
                  </a:schemeClr>
                </a:solidFill>
              </a:rPr>
              <a:t>коммуникациялық</a:t>
            </a:r>
            <a:r>
              <a:rPr lang="ru-RU" sz="2800" dirty="0" smtClean="0">
                <a:solidFill>
                  <a:schemeClr val="bg2">
                    <a:lumMod val="50000"/>
                  </a:schemeClr>
                </a:solidFill>
              </a:rPr>
              <a:t> </a:t>
            </a:r>
            <a:r>
              <a:rPr lang="ru-RU" sz="2800" dirty="0" err="1" smtClean="0">
                <a:solidFill>
                  <a:schemeClr val="bg2">
                    <a:lumMod val="50000"/>
                  </a:schemeClr>
                </a:solidFill>
              </a:rPr>
              <a:t>технологияның</a:t>
            </a:r>
            <a:r>
              <a:rPr lang="ru-RU" sz="2800" dirty="0" smtClean="0">
                <a:solidFill>
                  <a:schemeClr val="bg2">
                    <a:lumMod val="50000"/>
                  </a:schemeClr>
                </a:solidFill>
              </a:rPr>
              <a:t> </a:t>
            </a:r>
            <a:r>
              <a:rPr lang="ru-RU" sz="2800" dirty="0" err="1" smtClean="0">
                <a:solidFill>
                  <a:schemeClr val="bg2">
                    <a:lumMod val="50000"/>
                  </a:schemeClr>
                </a:solidFill>
              </a:rPr>
              <a:t>келешек</a:t>
            </a:r>
            <a:r>
              <a:rPr lang="ru-RU" sz="2800" dirty="0" smtClean="0">
                <a:solidFill>
                  <a:schemeClr val="bg2">
                    <a:lumMod val="50000"/>
                  </a:schemeClr>
                </a:solidFill>
              </a:rPr>
              <a:t> </a:t>
            </a:r>
            <a:r>
              <a:rPr lang="ru-RU" sz="2800" dirty="0" err="1" smtClean="0">
                <a:solidFill>
                  <a:schemeClr val="bg2">
                    <a:lumMod val="50000"/>
                  </a:schemeClr>
                </a:solidFill>
              </a:rPr>
              <a:t>ұрпақтың</a:t>
            </a:r>
            <a:r>
              <a:rPr lang="ru-RU" sz="2800" dirty="0" smtClean="0">
                <a:solidFill>
                  <a:schemeClr val="bg2">
                    <a:lumMod val="50000"/>
                  </a:schemeClr>
                </a:solidFill>
              </a:rPr>
              <a:t> </a:t>
            </a:r>
            <a:r>
              <a:rPr lang="ru-RU" sz="2800" dirty="0" err="1" smtClean="0">
                <a:solidFill>
                  <a:schemeClr val="bg2">
                    <a:lumMod val="50000"/>
                  </a:schemeClr>
                </a:solidFill>
              </a:rPr>
              <a:t>жан</a:t>
            </a:r>
            <a:r>
              <a:rPr lang="ru-RU" sz="2800" dirty="0" smtClean="0">
                <a:solidFill>
                  <a:schemeClr val="bg2">
                    <a:lumMod val="50000"/>
                  </a:schemeClr>
                </a:solidFill>
              </a:rPr>
              <a:t> – </a:t>
            </a:r>
            <a:r>
              <a:rPr lang="ru-RU" sz="2800" dirty="0" err="1" smtClean="0">
                <a:solidFill>
                  <a:schemeClr val="bg2">
                    <a:lumMod val="50000"/>
                  </a:schemeClr>
                </a:solidFill>
              </a:rPr>
              <a:t>жақты</a:t>
            </a:r>
            <a:r>
              <a:rPr lang="ru-RU" sz="2800" dirty="0" smtClean="0">
                <a:solidFill>
                  <a:schemeClr val="bg2">
                    <a:lumMod val="50000"/>
                  </a:schemeClr>
                </a:solidFill>
              </a:rPr>
              <a:t> </a:t>
            </a:r>
            <a:r>
              <a:rPr lang="ru-RU" sz="2800" dirty="0" err="1" smtClean="0">
                <a:solidFill>
                  <a:schemeClr val="bg2">
                    <a:lumMod val="50000"/>
                  </a:schemeClr>
                </a:solidFill>
              </a:rPr>
              <a:t>білім</a:t>
            </a:r>
            <a:r>
              <a:rPr lang="ru-RU" sz="2800" dirty="0" smtClean="0">
                <a:solidFill>
                  <a:schemeClr val="bg2">
                    <a:lumMod val="50000"/>
                  </a:schemeClr>
                </a:solidFill>
              </a:rPr>
              <a:t> </a:t>
            </a:r>
            <a:r>
              <a:rPr lang="ru-RU" sz="2800" dirty="0" err="1" smtClean="0">
                <a:solidFill>
                  <a:schemeClr val="bg2">
                    <a:lumMod val="50000"/>
                  </a:schemeClr>
                </a:solidFill>
              </a:rPr>
              <a:t>алуына</a:t>
            </a:r>
            <a:r>
              <a:rPr lang="ru-RU" sz="2800" dirty="0" smtClean="0">
                <a:solidFill>
                  <a:schemeClr val="bg2">
                    <a:lumMod val="50000"/>
                  </a:schemeClr>
                </a:solidFill>
              </a:rPr>
              <a:t>, </a:t>
            </a:r>
            <a:r>
              <a:rPr lang="ru-RU" sz="2800" dirty="0" err="1" smtClean="0">
                <a:solidFill>
                  <a:schemeClr val="bg2">
                    <a:lumMod val="50000"/>
                  </a:schemeClr>
                </a:solidFill>
              </a:rPr>
              <a:t>іскер</a:t>
            </a:r>
            <a:r>
              <a:rPr lang="ru-RU" sz="2800" dirty="0" smtClean="0">
                <a:solidFill>
                  <a:schemeClr val="bg2">
                    <a:lumMod val="50000"/>
                  </a:schemeClr>
                </a:solidFill>
              </a:rPr>
              <a:t> </a:t>
            </a:r>
            <a:r>
              <a:rPr lang="ru-RU" sz="2800" dirty="0" err="1" smtClean="0">
                <a:solidFill>
                  <a:schemeClr val="bg2">
                    <a:lumMod val="50000"/>
                  </a:schemeClr>
                </a:solidFill>
              </a:rPr>
              <a:t>әрі</a:t>
            </a:r>
            <a:r>
              <a:rPr lang="ru-RU" sz="2800" dirty="0" smtClean="0">
                <a:solidFill>
                  <a:schemeClr val="bg2">
                    <a:lumMod val="50000"/>
                  </a:schemeClr>
                </a:solidFill>
              </a:rPr>
              <a:t> </a:t>
            </a:r>
            <a:r>
              <a:rPr lang="ru-RU" sz="2800" dirty="0" err="1" smtClean="0">
                <a:solidFill>
                  <a:schemeClr val="bg2">
                    <a:lumMod val="50000"/>
                  </a:schemeClr>
                </a:solidFill>
              </a:rPr>
              <a:t>талантты</a:t>
            </a:r>
            <a:r>
              <a:rPr lang="ru-RU" sz="2800" dirty="0" smtClean="0">
                <a:solidFill>
                  <a:schemeClr val="bg2">
                    <a:lumMod val="50000"/>
                  </a:schemeClr>
                </a:solidFill>
              </a:rPr>
              <a:t>, </a:t>
            </a:r>
            <a:r>
              <a:rPr lang="ru-RU" sz="2800" dirty="0" err="1" smtClean="0">
                <a:solidFill>
                  <a:schemeClr val="bg2">
                    <a:lumMod val="50000"/>
                  </a:schemeClr>
                </a:solidFill>
              </a:rPr>
              <a:t>шығармашылығы</a:t>
            </a:r>
            <a:r>
              <a:rPr lang="ru-RU" sz="2800" dirty="0" smtClean="0">
                <a:solidFill>
                  <a:schemeClr val="bg2">
                    <a:lumMod val="50000"/>
                  </a:schemeClr>
                </a:solidFill>
              </a:rPr>
              <a:t> мол, </a:t>
            </a:r>
            <a:r>
              <a:rPr lang="ru-RU" sz="2800" dirty="0" err="1" smtClean="0">
                <a:solidFill>
                  <a:schemeClr val="bg2">
                    <a:lumMod val="50000"/>
                  </a:schemeClr>
                </a:solidFill>
              </a:rPr>
              <a:t>еркін</a:t>
            </a:r>
            <a:r>
              <a:rPr lang="ru-RU" sz="2800" dirty="0" smtClean="0">
                <a:solidFill>
                  <a:schemeClr val="bg2">
                    <a:lumMod val="50000"/>
                  </a:schemeClr>
                </a:solidFill>
              </a:rPr>
              <a:t> </a:t>
            </a:r>
            <a:r>
              <a:rPr lang="ru-RU" sz="2800" dirty="0" err="1" smtClean="0">
                <a:solidFill>
                  <a:schemeClr val="bg2">
                    <a:lumMod val="50000"/>
                  </a:schemeClr>
                </a:solidFill>
              </a:rPr>
              <a:t>дамуына</a:t>
            </a:r>
            <a:r>
              <a:rPr lang="ru-RU" sz="2800" dirty="0" smtClean="0">
                <a:solidFill>
                  <a:schemeClr val="bg2">
                    <a:lumMod val="50000"/>
                  </a:schemeClr>
                </a:solidFill>
              </a:rPr>
              <a:t> </a:t>
            </a:r>
            <a:r>
              <a:rPr lang="ru-RU" sz="2800" dirty="0" err="1" smtClean="0">
                <a:solidFill>
                  <a:schemeClr val="bg2">
                    <a:lumMod val="50000"/>
                  </a:schemeClr>
                </a:solidFill>
              </a:rPr>
              <a:t>жағдай</a:t>
            </a:r>
            <a:r>
              <a:rPr lang="ru-RU" sz="2800" dirty="0" smtClean="0">
                <a:solidFill>
                  <a:schemeClr val="bg2">
                    <a:lumMod val="50000"/>
                  </a:schemeClr>
                </a:solidFill>
              </a:rPr>
              <a:t> </a:t>
            </a:r>
            <a:r>
              <a:rPr lang="ru-RU" sz="2800" dirty="0" err="1" smtClean="0">
                <a:solidFill>
                  <a:schemeClr val="bg2">
                    <a:lumMod val="50000"/>
                  </a:schemeClr>
                </a:solidFill>
              </a:rPr>
              <a:t>жасау</a:t>
            </a:r>
            <a:r>
              <a:rPr lang="ru-RU" sz="2800" dirty="0" smtClean="0">
                <a:solidFill>
                  <a:schemeClr val="bg2">
                    <a:lumMod val="50000"/>
                  </a:schemeClr>
                </a:solidFill>
              </a:rPr>
              <a:t> </a:t>
            </a:r>
            <a:r>
              <a:rPr lang="ru-RU" sz="2800" dirty="0" err="1" smtClean="0">
                <a:solidFill>
                  <a:schemeClr val="bg2">
                    <a:lumMod val="50000"/>
                  </a:schemeClr>
                </a:solidFill>
              </a:rPr>
              <a:t>үшін</a:t>
            </a:r>
            <a:r>
              <a:rPr lang="ru-RU" sz="2800" dirty="0" smtClean="0">
                <a:solidFill>
                  <a:schemeClr val="bg2">
                    <a:lumMod val="50000"/>
                  </a:schemeClr>
                </a:solidFill>
              </a:rPr>
              <a:t>  </a:t>
            </a:r>
            <a:r>
              <a:rPr lang="ru-RU" sz="2800" dirty="0" err="1" smtClean="0">
                <a:solidFill>
                  <a:schemeClr val="bg2">
                    <a:lumMod val="50000"/>
                  </a:schemeClr>
                </a:solidFill>
              </a:rPr>
              <a:t>тигізер</a:t>
            </a:r>
            <a:r>
              <a:rPr lang="ru-RU" sz="2800" dirty="0" smtClean="0">
                <a:solidFill>
                  <a:schemeClr val="bg2">
                    <a:lumMod val="50000"/>
                  </a:schemeClr>
                </a:solidFill>
              </a:rPr>
              <a:t> </a:t>
            </a:r>
            <a:r>
              <a:rPr lang="ru-RU" sz="2800" dirty="0" err="1" smtClean="0">
                <a:solidFill>
                  <a:schemeClr val="bg2">
                    <a:lumMod val="50000"/>
                  </a:schemeClr>
                </a:solidFill>
              </a:rPr>
              <a:t>пайдасы</a:t>
            </a:r>
            <a:r>
              <a:rPr lang="ru-RU" sz="2800" dirty="0" smtClean="0">
                <a:solidFill>
                  <a:schemeClr val="bg2">
                    <a:lumMod val="50000"/>
                  </a:schemeClr>
                </a:solidFill>
              </a:rPr>
              <a:t> аса мол. </a:t>
            </a:r>
            <a:r>
              <a:rPr lang="ru-RU" sz="2800" dirty="0" err="1" smtClean="0">
                <a:solidFill>
                  <a:schemeClr val="bg2">
                    <a:lumMod val="50000"/>
                  </a:schemeClr>
                </a:solidFill>
              </a:rPr>
              <a:t>Сол</a:t>
            </a:r>
            <a:r>
              <a:rPr lang="ru-RU" sz="2800" dirty="0" smtClean="0">
                <a:solidFill>
                  <a:schemeClr val="bg2">
                    <a:lumMod val="50000"/>
                  </a:schemeClr>
                </a:solidFill>
              </a:rPr>
              <a:t> </a:t>
            </a:r>
            <a:r>
              <a:rPr lang="ru-RU" sz="2800" dirty="0" err="1" smtClean="0">
                <a:solidFill>
                  <a:schemeClr val="bg2">
                    <a:lumMod val="50000"/>
                  </a:schemeClr>
                </a:solidFill>
              </a:rPr>
              <a:t>себепті</a:t>
            </a:r>
            <a:r>
              <a:rPr lang="ru-RU" sz="2800" dirty="0" smtClean="0">
                <a:solidFill>
                  <a:schemeClr val="bg2">
                    <a:lumMod val="50000"/>
                  </a:schemeClr>
                </a:solidFill>
              </a:rPr>
              <a:t> </a:t>
            </a:r>
            <a:r>
              <a:rPr lang="ru-RU" sz="2800" dirty="0" err="1" smtClean="0">
                <a:solidFill>
                  <a:schemeClr val="bg2">
                    <a:lumMod val="50000"/>
                  </a:schemeClr>
                </a:solidFill>
              </a:rPr>
              <a:t>әрбір</a:t>
            </a:r>
            <a:r>
              <a:rPr lang="ru-RU" sz="2800" dirty="0" smtClean="0">
                <a:solidFill>
                  <a:schemeClr val="bg2">
                    <a:lumMod val="50000"/>
                  </a:schemeClr>
                </a:solidFill>
              </a:rPr>
              <a:t> </a:t>
            </a:r>
            <a:r>
              <a:rPr lang="ru-RU" sz="2800" dirty="0" err="1" smtClean="0">
                <a:solidFill>
                  <a:schemeClr val="bg2">
                    <a:lumMod val="50000"/>
                  </a:schemeClr>
                </a:solidFill>
              </a:rPr>
              <a:t>ұстаз</a:t>
            </a:r>
            <a:r>
              <a:rPr lang="ru-RU" sz="2800" dirty="0" smtClean="0">
                <a:solidFill>
                  <a:schemeClr val="bg2">
                    <a:lumMod val="50000"/>
                  </a:schemeClr>
                </a:solidFill>
              </a:rPr>
              <a:t> </a:t>
            </a:r>
            <a:r>
              <a:rPr lang="ru-RU" sz="2800" dirty="0" err="1" smtClean="0">
                <a:solidFill>
                  <a:schemeClr val="bg2">
                    <a:lumMod val="50000"/>
                  </a:schemeClr>
                </a:solidFill>
              </a:rPr>
              <a:t>заманауи</a:t>
            </a:r>
            <a:r>
              <a:rPr lang="ru-RU" sz="2800" dirty="0" smtClean="0">
                <a:solidFill>
                  <a:schemeClr val="bg2">
                    <a:lumMod val="50000"/>
                  </a:schemeClr>
                </a:solidFill>
              </a:rPr>
              <a:t> </a:t>
            </a:r>
            <a:r>
              <a:rPr lang="ru-RU" sz="2800" dirty="0" err="1" smtClean="0">
                <a:solidFill>
                  <a:schemeClr val="bg2">
                    <a:lumMod val="50000"/>
                  </a:schemeClr>
                </a:solidFill>
              </a:rPr>
              <a:t>білім</a:t>
            </a:r>
            <a:r>
              <a:rPr lang="ru-RU" sz="2800" dirty="0" smtClean="0">
                <a:solidFill>
                  <a:schemeClr val="bg2">
                    <a:lumMod val="50000"/>
                  </a:schemeClr>
                </a:solidFill>
              </a:rPr>
              <a:t> беру </a:t>
            </a:r>
            <a:r>
              <a:rPr lang="ru-RU" sz="2800" dirty="0" err="1" smtClean="0">
                <a:solidFill>
                  <a:schemeClr val="bg2">
                    <a:lumMod val="50000"/>
                  </a:schemeClr>
                </a:solidFill>
              </a:rPr>
              <a:t>үрдісінен</a:t>
            </a:r>
            <a:r>
              <a:rPr lang="ru-RU" sz="2800" dirty="0" smtClean="0">
                <a:solidFill>
                  <a:schemeClr val="bg2">
                    <a:lumMod val="50000"/>
                  </a:schemeClr>
                </a:solidFill>
              </a:rPr>
              <a:t> </a:t>
            </a:r>
            <a:r>
              <a:rPr lang="ru-RU" sz="2800" dirty="0" err="1" smtClean="0">
                <a:solidFill>
                  <a:schemeClr val="bg2">
                    <a:lumMod val="50000"/>
                  </a:schemeClr>
                </a:solidFill>
              </a:rPr>
              <a:t>қалыс</a:t>
            </a:r>
            <a:r>
              <a:rPr lang="ru-RU" sz="2800" dirty="0" smtClean="0">
                <a:solidFill>
                  <a:schemeClr val="bg2">
                    <a:lumMod val="50000"/>
                  </a:schemeClr>
                </a:solidFill>
              </a:rPr>
              <a:t> </a:t>
            </a:r>
            <a:r>
              <a:rPr lang="ru-RU" sz="2800" dirty="0" err="1" smtClean="0">
                <a:solidFill>
                  <a:schemeClr val="bg2">
                    <a:lumMod val="50000"/>
                  </a:schemeClr>
                </a:solidFill>
              </a:rPr>
              <a:t>қалмай</a:t>
            </a:r>
            <a:r>
              <a:rPr lang="ru-RU" sz="2800" dirty="0" smtClean="0">
                <a:solidFill>
                  <a:schemeClr val="bg2">
                    <a:lumMod val="50000"/>
                  </a:schemeClr>
                </a:solidFill>
              </a:rPr>
              <a:t> </a:t>
            </a:r>
            <a:r>
              <a:rPr lang="ru-RU" sz="2800" dirty="0" err="1" smtClean="0">
                <a:solidFill>
                  <a:schemeClr val="bg2">
                    <a:lumMod val="50000"/>
                  </a:schemeClr>
                </a:solidFill>
              </a:rPr>
              <a:t>үнемі</a:t>
            </a:r>
            <a:r>
              <a:rPr lang="ru-RU" sz="2800" dirty="0" smtClean="0">
                <a:solidFill>
                  <a:schemeClr val="bg2">
                    <a:lumMod val="50000"/>
                  </a:schemeClr>
                </a:solidFill>
              </a:rPr>
              <a:t> </a:t>
            </a:r>
            <a:r>
              <a:rPr lang="ru-RU" sz="2800" dirty="0" err="1" smtClean="0">
                <a:solidFill>
                  <a:schemeClr val="bg2">
                    <a:lumMod val="50000"/>
                  </a:schemeClr>
                </a:solidFill>
              </a:rPr>
              <a:t>ізденісте</a:t>
            </a:r>
            <a:r>
              <a:rPr lang="ru-RU" sz="2800" dirty="0" smtClean="0">
                <a:solidFill>
                  <a:schemeClr val="bg2">
                    <a:lumMod val="50000"/>
                  </a:schemeClr>
                </a:solidFill>
              </a:rPr>
              <a:t> </a:t>
            </a:r>
            <a:r>
              <a:rPr lang="ru-RU" sz="2800" dirty="0" err="1" smtClean="0">
                <a:solidFill>
                  <a:schemeClr val="bg2">
                    <a:lumMod val="50000"/>
                  </a:schemeClr>
                </a:solidFill>
              </a:rPr>
              <a:t>болып</a:t>
            </a:r>
            <a:r>
              <a:rPr lang="ru-RU" sz="2800" dirty="0" smtClean="0">
                <a:solidFill>
                  <a:schemeClr val="bg2">
                    <a:lumMod val="50000"/>
                  </a:schemeClr>
                </a:solidFill>
              </a:rPr>
              <a:t>, акт-</a:t>
            </a:r>
            <a:r>
              <a:rPr lang="ru-RU" sz="2800" dirty="0" err="1" smtClean="0">
                <a:solidFill>
                  <a:schemeClr val="bg2">
                    <a:lumMod val="50000"/>
                  </a:schemeClr>
                </a:solidFill>
              </a:rPr>
              <a:t>ны</a:t>
            </a:r>
            <a:r>
              <a:rPr lang="ru-RU" sz="2800" dirty="0" smtClean="0">
                <a:solidFill>
                  <a:schemeClr val="bg2">
                    <a:lumMod val="50000"/>
                  </a:schemeClr>
                </a:solidFill>
              </a:rPr>
              <a:t> </a:t>
            </a:r>
            <a:r>
              <a:rPr lang="ru-RU" sz="2800" dirty="0" err="1" smtClean="0">
                <a:solidFill>
                  <a:schemeClr val="bg2">
                    <a:lumMod val="50000"/>
                  </a:schemeClr>
                </a:solidFill>
              </a:rPr>
              <a:t>білім</a:t>
            </a:r>
            <a:r>
              <a:rPr lang="ru-RU" sz="2800" dirty="0" smtClean="0">
                <a:solidFill>
                  <a:schemeClr val="bg2">
                    <a:lumMod val="50000"/>
                  </a:schemeClr>
                </a:solidFill>
              </a:rPr>
              <a:t> </a:t>
            </a:r>
            <a:r>
              <a:rPr lang="ru-RU" sz="2800" dirty="0" err="1" smtClean="0">
                <a:solidFill>
                  <a:schemeClr val="bg2">
                    <a:lumMod val="50000"/>
                  </a:schemeClr>
                </a:solidFill>
              </a:rPr>
              <a:t>беруде</a:t>
            </a:r>
            <a:r>
              <a:rPr lang="ru-RU" sz="2800" dirty="0" smtClean="0">
                <a:solidFill>
                  <a:schemeClr val="bg2">
                    <a:lumMod val="50000"/>
                  </a:schemeClr>
                </a:solidFill>
              </a:rPr>
              <a:t> </a:t>
            </a:r>
            <a:r>
              <a:rPr lang="ru-RU" sz="2800" dirty="0" err="1" smtClean="0">
                <a:solidFill>
                  <a:schemeClr val="bg2">
                    <a:lumMod val="50000"/>
                  </a:schemeClr>
                </a:solidFill>
              </a:rPr>
              <a:t>тиімді</a:t>
            </a:r>
            <a:r>
              <a:rPr lang="ru-RU" sz="2800" dirty="0" smtClean="0">
                <a:solidFill>
                  <a:schemeClr val="bg2">
                    <a:lumMod val="50000"/>
                  </a:schemeClr>
                </a:solidFill>
              </a:rPr>
              <a:t> </a:t>
            </a:r>
            <a:r>
              <a:rPr lang="ru-RU" sz="2800" dirty="0" err="1" smtClean="0">
                <a:solidFill>
                  <a:schemeClr val="bg2">
                    <a:lumMod val="50000"/>
                  </a:schemeClr>
                </a:solidFill>
              </a:rPr>
              <a:t>қолданып</a:t>
            </a:r>
            <a:r>
              <a:rPr lang="ru-RU" sz="2800" dirty="0" smtClean="0">
                <a:solidFill>
                  <a:schemeClr val="bg2">
                    <a:lumMod val="50000"/>
                  </a:schemeClr>
                </a:solidFill>
              </a:rPr>
              <a:t>, </a:t>
            </a:r>
            <a:r>
              <a:rPr lang="ru-RU" sz="2800" dirty="0" err="1" smtClean="0">
                <a:solidFill>
                  <a:schemeClr val="bg2">
                    <a:lumMod val="50000"/>
                  </a:schemeClr>
                </a:solidFill>
              </a:rPr>
              <a:t>оқушыларға</a:t>
            </a:r>
            <a:r>
              <a:rPr lang="ru-RU" sz="2800" dirty="0" smtClean="0">
                <a:solidFill>
                  <a:schemeClr val="bg2">
                    <a:lumMod val="50000"/>
                  </a:schemeClr>
                </a:solidFill>
              </a:rPr>
              <a:t> </a:t>
            </a:r>
            <a:r>
              <a:rPr lang="ru-RU" sz="2800" dirty="0" err="1" smtClean="0">
                <a:solidFill>
                  <a:schemeClr val="bg2">
                    <a:lumMod val="50000"/>
                  </a:schemeClr>
                </a:solidFill>
              </a:rPr>
              <a:t>ақпаратты</a:t>
            </a:r>
            <a:r>
              <a:rPr lang="ru-RU" sz="2800" dirty="0" smtClean="0">
                <a:solidFill>
                  <a:schemeClr val="bg2">
                    <a:lumMod val="50000"/>
                  </a:schemeClr>
                </a:solidFill>
              </a:rPr>
              <a:t> </a:t>
            </a:r>
            <a:r>
              <a:rPr lang="ru-RU" sz="2800" dirty="0" err="1" smtClean="0">
                <a:solidFill>
                  <a:schemeClr val="bg2">
                    <a:lumMod val="50000"/>
                  </a:schemeClr>
                </a:solidFill>
              </a:rPr>
              <a:t>әртүрлі</a:t>
            </a:r>
            <a:r>
              <a:rPr lang="ru-RU" sz="2800" dirty="0" smtClean="0">
                <a:solidFill>
                  <a:schemeClr val="bg2">
                    <a:lumMod val="50000"/>
                  </a:schemeClr>
                </a:solidFill>
              </a:rPr>
              <a:t> </a:t>
            </a:r>
            <a:r>
              <a:rPr lang="ru-RU" sz="2800" dirty="0" err="1" smtClean="0">
                <a:solidFill>
                  <a:schemeClr val="bg2">
                    <a:lumMod val="50000"/>
                  </a:schemeClr>
                </a:solidFill>
              </a:rPr>
              <a:t>тәсілде</a:t>
            </a:r>
            <a:r>
              <a:rPr lang="ru-RU" sz="2800" dirty="0" smtClean="0">
                <a:solidFill>
                  <a:schemeClr val="bg2">
                    <a:lumMod val="50000"/>
                  </a:schemeClr>
                </a:solidFill>
              </a:rPr>
              <a:t> </a:t>
            </a:r>
            <a:r>
              <a:rPr lang="ru-RU" sz="2800" dirty="0" err="1" smtClean="0">
                <a:solidFill>
                  <a:schemeClr val="bg2">
                    <a:lumMod val="50000"/>
                  </a:schemeClr>
                </a:solidFill>
              </a:rPr>
              <a:t>шеберлікпен</a:t>
            </a:r>
            <a:r>
              <a:rPr lang="ru-RU" sz="2800" dirty="0" smtClean="0">
                <a:solidFill>
                  <a:schemeClr val="bg2">
                    <a:lumMod val="50000"/>
                  </a:schemeClr>
                </a:solidFill>
              </a:rPr>
              <a:t> </a:t>
            </a:r>
            <a:r>
              <a:rPr lang="ru-RU" sz="2800" dirty="0" err="1" smtClean="0">
                <a:solidFill>
                  <a:schemeClr val="bg2">
                    <a:lumMod val="50000"/>
                  </a:schemeClr>
                </a:solidFill>
              </a:rPr>
              <a:t>жеткізе</a:t>
            </a:r>
            <a:r>
              <a:rPr lang="ru-RU" sz="2800" dirty="0" smtClean="0">
                <a:solidFill>
                  <a:schemeClr val="bg2">
                    <a:lumMod val="50000"/>
                  </a:schemeClr>
                </a:solidFill>
              </a:rPr>
              <a:t> </a:t>
            </a:r>
            <a:r>
              <a:rPr lang="ru-RU" sz="2800" dirty="0" err="1" smtClean="0">
                <a:solidFill>
                  <a:schemeClr val="bg2">
                    <a:lumMod val="50000"/>
                  </a:schemeClr>
                </a:solidFill>
              </a:rPr>
              <a:t>білуі</a:t>
            </a:r>
            <a:r>
              <a:rPr lang="ru-RU" sz="2800" dirty="0" smtClean="0">
                <a:solidFill>
                  <a:schemeClr val="bg2">
                    <a:lumMod val="50000"/>
                  </a:schemeClr>
                </a:solidFill>
              </a:rPr>
              <a:t> </a:t>
            </a:r>
            <a:r>
              <a:rPr lang="ru-RU" sz="2800" dirty="0" err="1" smtClean="0">
                <a:solidFill>
                  <a:schemeClr val="bg2">
                    <a:lumMod val="50000"/>
                  </a:schemeClr>
                </a:solidFill>
              </a:rPr>
              <a:t>тиіс</a:t>
            </a:r>
            <a:r>
              <a:rPr lang="ru-RU" sz="2800" dirty="0" smtClean="0">
                <a:solidFill>
                  <a:schemeClr val="bg2">
                    <a:lumMod val="50000"/>
                  </a:schemeClr>
                </a:solidFill>
              </a:rPr>
              <a:t>. </a:t>
            </a:r>
          </a:p>
          <a:p>
            <a:pPr marL="0" indent="0">
              <a:buNone/>
            </a:pPr>
            <a:endParaRPr lang="ru-RU" dirty="0">
              <a:solidFill>
                <a:schemeClr val="bg2">
                  <a:lumMod val="25000"/>
                </a:schemeClr>
              </a:solidFill>
            </a:endParaRPr>
          </a:p>
        </p:txBody>
      </p:sp>
    </p:spTree>
    <p:extLst>
      <p:ext uri="{BB962C8B-B14F-4D97-AF65-F5344CB8AC3E}">
        <p14:creationId xmlns:p14="http://schemas.microsoft.com/office/powerpoint/2010/main" val="386380582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38622"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Объект 2"/>
          <p:cNvSpPr>
            <a:spLocks noGrp="1"/>
          </p:cNvSpPr>
          <p:nvPr>
            <p:ph idx="1"/>
          </p:nvPr>
        </p:nvSpPr>
        <p:spPr>
          <a:xfrm>
            <a:off x="611560" y="1052736"/>
            <a:ext cx="8229600" cy="4525963"/>
          </a:xfrm>
        </p:spPr>
        <p:txBody>
          <a:bodyPr>
            <a:normAutofit fontScale="92500" lnSpcReduction="10000"/>
          </a:bodyPr>
          <a:lstStyle/>
          <a:p>
            <a:pPr marL="0" indent="0">
              <a:buNone/>
            </a:pPr>
            <a:r>
              <a:rPr lang="ru-RU" dirty="0" smtClean="0">
                <a:solidFill>
                  <a:schemeClr val="bg2">
                    <a:lumMod val="25000"/>
                  </a:schemeClr>
                </a:solidFill>
              </a:rPr>
              <a:t>      АКТ-</a:t>
            </a:r>
            <a:r>
              <a:rPr lang="ru-RU" dirty="0" err="1" smtClean="0">
                <a:solidFill>
                  <a:schemeClr val="bg2">
                    <a:lumMod val="25000"/>
                  </a:schemeClr>
                </a:solidFill>
              </a:rPr>
              <a:t>ны</a:t>
            </a:r>
            <a:r>
              <a:rPr lang="ru-RU" dirty="0" smtClean="0">
                <a:solidFill>
                  <a:schemeClr val="bg2">
                    <a:lumMod val="25000"/>
                  </a:schemeClr>
                </a:solidFill>
              </a:rPr>
              <a:t> </a:t>
            </a:r>
            <a:r>
              <a:rPr lang="ru-RU" dirty="0" err="1" smtClean="0">
                <a:solidFill>
                  <a:schemeClr val="bg2">
                    <a:lumMod val="25000"/>
                  </a:schemeClr>
                </a:solidFill>
              </a:rPr>
              <a:t>қолдану</a:t>
            </a:r>
            <a:r>
              <a:rPr lang="ru-RU" dirty="0" smtClean="0">
                <a:solidFill>
                  <a:schemeClr val="bg2">
                    <a:lumMod val="25000"/>
                  </a:schemeClr>
                </a:solidFill>
              </a:rPr>
              <a:t> </a:t>
            </a:r>
            <a:r>
              <a:rPr lang="ru-RU" dirty="0" err="1" smtClean="0">
                <a:solidFill>
                  <a:schemeClr val="bg2">
                    <a:lumMod val="25000"/>
                  </a:schemeClr>
                </a:solidFill>
              </a:rPr>
              <a:t>мұғалім</a:t>
            </a:r>
            <a:r>
              <a:rPr lang="ru-RU" dirty="0" smtClean="0">
                <a:solidFill>
                  <a:schemeClr val="bg2">
                    <a:lumMod val="25000"/>
                  </a:schemeClr>
                </a:solidFill>
              </a:rPr>
              <a:t> </a:t>
            </a:r>
            <a:r>
              <a:rPr lang="ru-RU" dirty="0" err="1" smtClean="0">
                <a:solidFill>
                  <a:schemeClr val="bg2">
                    <a:lumMod val="25000"/>
                  </a:schemeClr>
                </a:solidFill>
              </a:rPr>
              <a:t>үшін</a:t>
            </a:r>
            <a:r>
              <a:rPr lang="ru-RU" dirty="0" smtClean="0">
                <a:solidFill>
                  <a:schemeClr val="bg2">
                    <a:lumMod val="25000"/>
                  </a:schemeClr>
                </a:solidFill>
              </a:rPr>
              <a:t> де, </a:t>
            </a:r>
            <a:r>
              <a:rPr lang="ru-RU" dirty="0" err="1" smtClean="0">
                <a:solidFill>
                  <a:schemeClr val="bg2">
                    <a:lumMod val="25000"/>
                  </a:schemeClr>
                </a:solidFill>
              </a:rPr>
              <a:t>оқушыларға</a:t>
            </a:r>
            <a:r>
              <a:rPr lang="ru-RU" dirty="0" smtClean="0">
                <a:solidFill>
                  <a:schemeClr val="bg2">
                    <a:lumMod val="25000"/>
                  </a:schemeClr>
                </a:solidFill>
              </a:rPr>
              <a:t> да </a:t>
            </a:r>
            <a:r>
              <a:rPr lang="ru-RU" dirty="0" err="1" smtClean="0">
                <a:solidFill>
                  <a:schemeClr val="bg2">
                    <a:lumMod val="25000"/>
                  </a:schemeClr>
                </a:solidFill>
              </a:rPr>
              <a:t>өте</a:t>
            </a:r>
            <a:r>
              <a:rPr lang="ru-RU" dirty="0" smtClean="0">
                <a:solidFill>
                  <a:schemeClr val="bg2">
                    <a:lumMod val="25000"/>
                  </a:schemeClr>
                </a:solidFill>
              </a:rPr>
              <a:t> </a:t>
            </a:r>
            <a:r>
              <a:rPr lang="ru-RU" dirty="0" err="1" smtClean="0">
                <a:solidFill>
                  <a:schemeClr val="bg2">
                    <a:lumMod val="25000"/>
                  </a:schemeClr>
                </a:solidFill>
              </a:rPr>
              <a:t>ыңғайлы</a:t>
            </a:r>
            <a:r>
              <a:rPr lang="ru-RU" dirty="0" smtClean="0">
                <a:solidFill>
                  <a:schemeClr val="bg2">
                    <a:lumMod val="25000"/>
                  </a:schemeClr>
                </a:solidFill>
              </a:rPr>
              <a:t>. </a:t>
            </a:r>
            <a:r>
              <a:rPr lang="ru-RU" dirty="0" err="1" smtClean="0">
                <a:solidFill>
                  <a:schemeClr val="bg2">
                    <a:lumMod val="25000"/>
                  </a:schemeClr>
                </a:solidFill>
              </a:rPr>
              <a:t>Сондықтан</a:t>
            </a:r>
            <a:r>
              <a:rPr lang="ru-RU" dirty="0" smtClean="0">
                <a:solidFill>
                  <a:schemeClr val="bg2">
                    <a:lumMod val="25000"/>
                  </a:schemeClr>
                </a:solidFill>
              </a:rPr>
              <a:t> да мен </a:t>
            </a:r>
            <a:r>
              <a:rPr lang="ru-RU" dirty="0" err="1" smtClean="0">
                <a:solidFill>
                  <a:schemeClr val="bg2">
                    <a:lumMod val="25000"/>
                  </a:schemeClr>
                </a:solidFill>
              </a:rPr>
              <a:t>күнделікті</a:t>
            </a:r>
            <a:r>
              <a:rPr lang="ru-RU" dirty="0" smtClean="0">
                <a:solidFill>
                  <a:schemeClr val="bg2">
                    <a:lumMod val="25000"/>
                  </a:schemeClr>
                </a:solidFill>
              </a:rPr>
              <a:t> </a:t>
            </a:r>
            <a:r>
              <a:rPr lang="ru-RU" dirty="0" err="1" smtClean="0">
                <a:solidFill>
                  <a:schemeClr val="bg2">
                    <a:lumMod val="25000"/>
                  </a:schemeClr>
                </a:solidFill>
              </a:rPr>
              <a:t>сабақ</a:t>
            </a:r>
            <a:r>
              <a:rPr lang="ru-RU" dirty="0" smtClean="0">
                <a:solidFill>
                  <a:schemeClr val="bg2">
                    <a:lumMod val="25000"/>
                  </a:schemeClr>
                </a:solidFill>
              </a:rPr>
              <a:t> </a:t>
            </a:r>
            <a:r>
              <a:rPr lang="ru-RU" dirty="0" err="1" smtClean="0">
                <a:solidFill>
                  <a:schemeClr val="bg2">
                    <a:lumMod val="25000"/>
                  </a:schemeClr>
                </a:solidFill>
              </a:rPr>
              <a:t>барысында</a:t>
            </a:r>
            <a:r>
              <a:rPr lang="ru-RU" dirty="0" smtClean="0">
                <a:solidFill>
                  <a:schemeClr val="bg2">
                    <a:lumMod val="25000"/>
                  </a:schemeClr>
                </a:solidFill>
              </a:rPr>
              <a:t> акт </a:t>
            </a:r>
            <a:r>
              <a:rPr lang="ru-RU" dirty="0" err="1" smtClean="0">
                <a:solidFill>
                  <a:schemeClr val="bg2">
                    <a:lumMod val="25000"/>
                  </a:schemeClr>
                </a:solidFill>
              </a:rPr>
              <a:t>түрлерін</a:t>
            </a:r>
            <a:r>
              <a:rPr lang="ru-RU" dirty="0" smtClean="0">
                <a:solidFill>
                  <a:schemeClr val="bg2">
                    <a:lumMod val="25000"/>
                  </a:schemeClr>
                </a:solidFill>
              </a:rPr>
              <a:t> </a:t>
            </a:r>
            <a:r>
              <a:rPr lang="ru-RU" dirty="0" err="1" smtClean="0">
                <a:solidFill>
                  <a:schemeClr val="bg2">
                    <a:lumMod val="25000"/>
                  </a:schemeClr>
                </a:solidFill>
              </a:rPr>
              <a:t>үнемі</a:t>
            </a:r>
            <a:r>
              <a:rPr lang="ru-RU" dirty="0" smtClean="0">
                <a:solidFill>
                  <a:schemeClr val="bg2">
                    <a:lumMod val="25000"/>
                  </a:schemeClr>
                </a:solidFill>
              </a:rPr>
              <a:t> </a:t>
            </a:r>
            <a:r>
              <a:rPr lang="ru-RU" dirty="0" err="1" smtClean="0">
                <a:solidFill>
                  <a:schemeClr val="bg2">
                    <a:lumMod val="25000"/>
                  </a:schemeClr>
                </a:solidFill>
              </a:rPr>
              <a:t>қолданамын</a:t>
            </a:r>
            <a:r>
              <a:rPr lang="ru-RU" dirty="0" smtClean="0">
                <a:solidFill>
                  <a:schemeClr val="bg2">
                    <a:lumMod val="25000"/>
                  </a:schemeClr>
                </a:solidFill>
              </a:rPr>
              <a:t> </a:t>
            </a:r>
            <a:r>
              <a:rPr lang="ru-RU" dirty="0" err="1" smtClean="0">
                <a:solidFill>
                  <a:schemeClr val="bg2">
                    <a:lumMod val="25000"/>
                  </a:schemeClr>
                </a:solidFill>
              </a:rPr>
              <a:t>және</a:t>
            </a:r>
            <a:r>
              <a:rPr lang="ru-RU" dirty="0" smtClean="0">
                <a:solidFill>
                  <a:schemeClr val="bg2">
                    <a:lumMod val="25000"/>
                  </a:schemeClr>
                </a:solidFill>
              </a:rPr>
              <a:t> </a:t>
            </a:r>
            <a:r>
              <a:rPr lang="ru-RU" dirty="0" err="1" smtClean="0">
                <a:solidFill>
                  <a:schemeClr val="bg2">
                    <a:lumMod val="25000"/>
                  </a:schemeClr>
                </a:solidFill>
              </a:rPr>
              <a:t>өзге</a:t>
            </a:r>
            <a:r>
              <a:rPr lang="ru-RU" dirty="0" smtClean="0">
                <a:solidFill>
                  <a:schemeClr val="bg2">
                    <a:lumMod val="25000"/>
                  </a:schemeClr>
                </a:solidFill>
              </a:rPr>
              <a:t> де </a:t>
            </a:r>
            <a:r>
              <a:rPr lang="ru-RU" dirty="0" err="1" smtClean="0">
                <a:solidFill>
                  <a:schemeClr val="bg2">
                    <a:lumMod val="25000"/>
                  </a:schemeClr>
                </a:solidFill>
              </a:rPr>
              <a:t>ұстаздармен</a:t>
            </a:r>
            <a:r>
              <a:rPr lang="ru-RU" dirty="0" smtClean="0">
                <a:solidFill>
                  <a:schemeClr val="bg2">
                    <a:lumMod val="25000"/>
                  </a:schemeClr>
                </a:solidFill>
              </a:rPr>
              <a:t> </a:t>
            </a:r>
            <a:r>
              <a:rPr lang="ru-RU" dirty="0" err="1" smtClean="0">
                <a:solidFill>
                  <a:schemeClr val="bg2">
                    <a:lumMod val="25000"/>
                  </a:schemeClr>
                </a:solidFill>
              </a:rPr>
              <a:t>тәжірибе</a:t>
            </a:r>
            <a:r>
              <a:rPr lang="ru-RU" dirty="0" smtClean="0">
                <a:solidFill>
                  <a:schemeClr val="bg2">
                    <a:lumMod val="25000"/>
                  </a:schemeClr>
                </a:solidFill>
              </a:rPr>
              <a:t> </a:t>
            </a:r>
            <a:r>
              <a:rPr lang="ru-RU" dirty="0" err="1" smtClean="0">
                <a:solidFill>
                  <a:schemeClr val="bg2">
                    <a:lumMod val="25000"/>
                  </a:schemeClr>
                </a:solidFill>
              </a:rPr>
              <a:t>алмасуды</a:t>
            </a:r>
            <a:r>
              <a:rPr lang="ru-RU" dirty="0" smtClean="0">
                <a:solidFill>
                  <a:schemeClr val="bg2">
                    <a:lumMod val="25000"/>
                  </a:schemeClr>
                </a:solidFill>
              </a:rPr>
              <a:t> </a:t>
            </a:r>
            <a:r>
              <a:rPr lang="ru-RU" dirty="0" err="1" smtClean="0">
                <a:solidFill>
                  <a:schemeClr val="bg2">
                    <a:lumMod val="25000"/>
                  </a:schemeClr>
                </a:solidFill>
              </a:rPr>
              <a:t>жөн</a:t>
            </a:r>
            <a:r>
              <a:rPr lang="ru-RU" dirty="0" smtClean="0">
                <a:solidFill>
                  <a:schemeClr val="bg2">
                    <a:lumMod val="25000"/>
                  </a:schemeClr>
                </a:solidFill>
              </a:rPr>
              <a:t> </a:t>
            </a:r>
            <a:r>
              <a:rPr lang="ru-RU" dirty="0" err="1" smtClean="0">
                <a:solidFill>
                  <a:schemeClr val="bg2">
                    <a:lumMod val="25000"/>
                  </a:schemeClr>
                </a:solidFill>
              </a:rPr>
              <a:t>көрдім</a:t>
            </a:r>
            <a:r>
              <a:rPr lang="ru-RU" dirty="0" smtClean="0">
                <a:solidFill>
                  <a:schemeClr val="bg2">
                    <a:lumMod val="25000"/>
                  </a:schemeClr>
                </a:solidFill>
              </a:rPr>
              <a:t>. </a:t>
            </a:r>
          </a:p>
          <a:p>
            <a:pPr marL="0" indent="0">
              <a:buNone/>
            </a:pPr>
            <a:r>
              <a:rPr lang="ru-RU" dirty="0" smtClean="0">
                <a:solidFill>
                  <a:schemeClr val="bg2">
                    <a:lumMod val="25000"/>
                  </a:schemeClr>
                </a:solidFill>
              </a:rPr>
              <a:t>     </a:t>
            </a:r>
            <a:r>
              <a:rPr lang="ru-RU" dirty="0" err="1" smtClean="0">
                <a:solidFill>
                  <a:schemeClr val="bg2">
                    <a:lumMod val="25000"/>
                  </a:schemeClr>
                </a:solidFill>
              </a:rPr>
              <a:t>Өзімнің</a:t>
            </a:r>
            <a:r>
              <a:rPr lang="ru-RU" dirty="0" smtClean="0">
                <a:solidFill>
                  <a:schemeClr val="bg2">
                    <a:lumMod val="25000"/>
                  </a:schemeClr>
                </a:solidFill>
              </a:rPr>
              <a:t> 7-сынып </a:t>
            </a:r>
            <a:r>
              <a:rPr lang="ru-RU" dirty="0" err="1" smtClean="0">
                <a:solidFill>
                  <a:schemeClr val="bg2">
                    <a:lumMod val="25000"/>
                  </a:schemeClr>
                </a:solidFill>
              </a:rPr>
              <a:t>оқушыларына</a:t>
            </a:r>
            <a:r>
              <a:rPr lang="ru-RU" dirty="0" smtClean="0">
                <a:solidFill>
                  <a:schemeClr val="bg2">
                    <a:lumMod val="25000"/>
                  </a:schemeClr>
                </a:solidFill>
              </a:rPr>
              <a:t> алгебра </a:t>
            </a:r>
            <a:r>
              <a:rPr lang="ru-RU" dirty="0" err="1" smtClean="0">
                <a:solidFill>
                  <a:schemeClr val="bg2">
                    <a:lumMod val="25000"/>
                  </a:schemeClr>
                </a:solidFill>
              </a:rPr>
              <a:t>пәнінен</a:t>
            </a:r>
            <a:r>
              <a:rPr lang="ru-RU" dirty="0" smtClean="0">
                <a:solidFill>
                  <a:schemeClr val="bg2">
                    <a:lumMod val="25000"/>
                  </a:schemeClr>
                </a:solidFill>
              </a:rPr>
              <a:t> «</a:t>
            </a:r>
            <a:r>
              <a:rPr lang="kk-KZ" dirty="0" smtClean="0">
                <a:solidFill>
                  <a:schemeClr val="bg2">
                    <a:lumMod val="25000"/>
                  </a:schemeClr>
                </a:solidFill>
              </a:rPr>
              <a:t>Қысқаша көбейту формулалары» тақырыбында өткізген сабағымда қандай акт түрлерін қолданғаным жайында тоқталып өтемін. </a:t>
            </a:r>
            <a:endParaRPr lang="ru-RU" dirty="0"/>
          </a:p>
        </p:txBody>
      </p:sp>
    </p:spTree>
    <p:extLst>
      <p:ext uri="{BB962C8B-B14F-4D97-AF65-F5344CB8AC3E}">
        <p14:creationId xmlns:p14="http://schemas.microsoft.com/office/powerpoint/2010/main" val="138300770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38622"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Заголовок 1"/>
          <p:cNvSpPr>
            <a:spLocks noGrp="1"/>
          </p:cNvSpPr>
          <p:nvPr>
            <p:ph type="title"/>
          </p:nvPr>
        </p:nvSpPr>
        <p:spPr/>
        <p:txBody>
          <a:bodyPr>
            <a:normAutofit fontScale="90000"/>
          </a:bodyPr>
          <a:lstStyle/>
          <a:p>
            <a:r>
              <a:rPr lang="ru-RU" sz="3600" dirty="0" err="1" smtClean="0">
                <a:solidFill>
                  <a:schemeClr val="bg2">
                    <a:lumMod val="25000"/>
                  </a:schemeClr>
                </a:solidFill>
              </a:rPr>
              <a:t>Тақырыбы</a:t>
            </a:r>
            <a:r>
              <a:rPr lang="ru-RU" sz="3600" dirty="0" smtClean="0">
                <a:solidFill>
                  <a:schemeClr val="bg2">
                    <a:lumMod val="25000"/>
                  </a:schemeClr>
                </a:solidFill>
              </a:rPr>
              <a:t>: </a:t>
            </a:r>
            <a:r>
              <a:rPr lang="ru-RU" sz="3600" dirty="0" err="1" smtClean="0">
                <a:solidFill>
                  <a:schemeClr val="bg2">
                    <a:lumMod val="25000"/>
                  </a:schemeClr>
                </a:solidFill>
              </a:rPr>
              <a:t>Қысқаша</a:t>
            </a:r>
            <a:r>
              <a:rPr lang="ru-RU" sz="3600" dirty="0" smtClean="0">
                <a:solidFill>
                  <a:schemeClr val="bg2">
                    <a:lumMod val="25000"/>
                  </a:schemeClr>
                </a:solidFill>
              </a:rPr>
              <a:t> </a:t>
            </a:r>
            <a:r>
              <a:rPr lang="ru-RU" sz="3600" dirty="0" err="1" smtClean="0">
                <a:solidFill>
                  <a:schemeClr val="bg2">
                    <a:lumMod val="25000"/>
                  </a:schemeClr>
                </a:solidFill>
              </a:rPr>
              <a:t>көбейту</a:t>
            </a:r>
            <a:r>
              <a:rPr lang="ru-RU" sz="3600" dirty="0" smtClean="0">
                <a:solidFill>
                  <a:schemeClr val="bg2">
                    <a:lumMod val="25000"/>
                  </a:schemeClr>
                </a:solidFill>
              </a:rPr>
              <a:t> </a:t>
            </a:r>
            <a:r>
              <a:rPr lang="ru-RU" sz="3600" dirty="0" err="1" smtClean="0">
                <a:solidFill>
                  <a:schemeClr val="bg2">
                    <a:lumMod val="25000"/>
                  </a:schemeClr>
                </a:solidFill>
              </a:rPr>
              <a:t>формулалары</a:t>
            </a:r>
            <a:r>
              <a:rPr lang="ru-RU" dirty="0" smtClean="0"/>
              <a:t/>
            </a:r>
            <a:br>
              <a:rPr lang="ru-RU" dirty="0" smtClean="0"/>
            </a:br>
            <a:r>
              <a:rPr lang="ru-RU" sz="3200" dirty="0" smtClean="0"/>
              <a:t>Алгебра, 7-сынып </a:t>
            </a:r>
            <a:endParaRPr lang="ru-RU" dirty="0"/>
          </a:p>
        </p:txBody>
      </p:sp>
      <p:sp>
        <p:nvSpPr>
          <p:cNvPr id="3" name="Объект 2"/>
          <p:cNvSpPr>
            <a:spLocks noGrp="1"/>
          </p:cNvSpPr>
          <p:nvPr>
            <p:ph idx="1"/>
          </p:nvPr>
        </p:nvSpPr>
        <p:spPr/>
        <p:txBody>
          <a:bodyPr>
            <a:normAutofit/>
          </a:bodyPr>
          <a:lstStyle/>
          <a:p>
            <a:pPr marL="0" indent="0">
              <a:buNone/>
            </a:pPr>
            <a:endParaRPr lang="ru-RU" dirty="0"/>
          </a:p>
        </p:txBody>
      </p:sp>
      <p:pic>
        <p:nvPicPr>
          <p:cNvPr id="3073" name="Picture 1"/>
          <p:cNvPicPr>
            <a:picLocks noChangeAspect="1" noChangeArrowheads="1"/>
          </p:cNvPicPr>
          <p:nvPr/>
        </p:nvPicPr>
        <p:blipFill rotWithShape="1">
          <a:blip r:embed="rId3">
            <a:extLst>
              <a:ext uri="{28A0092B-C50C-407E-A947-70E740481C1C}">
                <a14:useLocalDpi xmlns:a14="http://schemas.microsoft.com/office/drawing/2010/main" val="0"/>
              </a:ext>
            </a:extLst>
          </a:blip>
          <a:srcRect t="7778"/>
          <a:stretch/>
        </p:blipFill>
        <p:spPr bwMode="auto">
          <a:xfrm>
            <a:off x="539552" y="1700808"/>
            <a:ext cx="8185488" cy="28083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717097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38622"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Объект 6"/>
          <p:cNvSpPr>
            <a:spLocks noGrp="1"/>
          </p:cNvSpPr>
          <p:nvPr>
            <p:ph idx="1"/>
          </p:nvPr>
        </p:nvSpPr>
        <p:spPr>
          <a:xfrm>
            <a:off x="581438" y="1875981"/>
            <a:ext cx="8229600" cy="4525963"/>
          </a:xfrm>
        </p:spPr>
        <p:txBody>
          <a:bodyPr>
            <a:normAutofit/>
          </a:bodyPr>
          <a:lstStyle/>
          <a:p>
            <a:pPr algn="just">
              <a:spcAft>
                <a:spcPts val="0"/>
              </a:spcAft>
            </a:pPr>
            <a:r>
              <a:rPr lang="kk-KZ" sz="2400" dirty="0" smtClean="0">
                <a:solidFill>
                  <a:schemeClr val="bg2">
                    <a:lumMod val="50000"/>
                  </a:schemeClr>
                </a:solidFill>
                <a:effectLst/>
                <a:latin typeface="Times New Roman"/>
                <a:ea typeface="Calibri"/>
              </a:rPr>
              <a:t>Сабақты ұйымдастыру кезеңінде мен оқушыларды топқа бөлу үшін үнемі кездейсоқ генератор арқылы бөлемін. Себебі кездейсоқ генератор арқылы топқа бөліп уақыт үнемдеуге болады. </a:t>
            </a:r>
            <a:r>
              <a:rPr lang="kk-KZ" sz="2400" dirty="0" smtClean="0">
                <a:solidFill>
                  <a:schemeClr val="bg2">
                    <a:lumMod val="50000"/>
                  </a:schemeClr>
                </a:solidFill>
                <a:latin typeface="Times New Roman"/>
                <a:ea typeface="Calibri"/>
              </a:rPr>
              <a:t>Ол үшін мен </a:t>
            </a:r>
            <a:r>
              <a:rPr lang="kk-KZ" sz="2400" u="sng" dirty="0" smtClean="0">
                <a:solidFill>
                  <a:schemeClr val="bg2">
                    <a:lumMod val="50000"/>
                  </a:schemeClr>
                </a:solidFill>
                <a:effectLst/>
                <a:latin typeface="Times New Roman"/>
                <a:ea typeface="Times New Roman"/>
              </a:rPr>
              <a:t>classroomscreen.com</a:t>
            </a:r>
            <a:r>
              <a:rPr lang="kk-KZ" sz="2400" dirty="0" smtClean="0">
                <a:solidFill>
                  <a:schemeClr val="bg2">
                    <a:lumMod val="50000"/>
                  </a:schemeClr>
                </a:solidFill>
                <a:effectLst/>
                <a:latin typeface="Times New Roman"/>
                <a:ea typeface="Calibri"/>
              </a:rPr>
              <a:t> платформасын қолданамын. </a:t>
            </a:r>
            <a:endParaRPr lang="ru-RU" sz="2400" dirty="0">
              <a:solidFill>
                <a:schemeClr val="bg2">
                  <a:lumMod val="50000"/>
                </a:schemeClr>
              </a:solidFill>
            </a:endParaRPr>
          </a:p>
        </p:txBody>
      </p:sp>
      <p:pic>
        <p:nvPicPr>
          <p:cNvPr id="10" name="Рисунок 9"/>
          <p:cNvPicPr/>
          <p:nvPr/>
        </p:nvPicPr>
        <p:blipFill>
          <a:blip r:embed="rId3"/>
          <a:stretch>
            <a:fillRect/>
          </a:stretch>
        </p:blipFill>
        <p:spPr>
          <a:xfrm>
            <a:off x="4716016" y="4012480"/>
            <a:ext cx="3672408" cy="2368848"/>
          </a:xfrm>
          <a:prstGeom prst="rect">
            <a:avLst/>
          </a:prstGeom>
        </p:spPr>
      </p:pic>
      <p:pic>
        <p:nvPicPr>
          <p:cNvPr id="2053" name="Picture 5"/>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11559" y="4077072"/>
            <a:ext cx="3672409" cy="21602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Прямоугольник 7"/>
          <p:cNvSpPr/>
          <p:nvPr/>
        </p:nvSpPr>
        <p:spPr>
          <a:xfrm>
            <a:off x="827584" y="476672"/>
            <a:ext cx="7889660" cy="707886"/>
          </a:xfrm>
          <a:prstGeom prst="rect">
            <a:avLst/>
          </a:prstGeom>
        </p:spPr>
        <p:txBody>
          <a:bodyPr wrap="none">
            <a:spAutoFit/>
          </a:bodyPr>
          <a:lstStyle/>
          <a:p>
            <a:r>
              <a:rPr lang="kk-KZ" sz="4000" dirty="0" smtClean="0">
                <a:solidFill>
                  <a:schemeClr val="bg2">
                    <a:lumMod val="25000"/>
                  </a:schemeClr>
                </a:solidFill>
                <a:effectLst/>
                <a:latin typeface="Times New Roman"/>
                <a:ea typeface="Segoe UI Symbol" pitchFamily="34" charset="0"/>
              </a:rPr>
              <a:t>classroomscreen.com  бағдарламасы</a:t>
            </a:r>
            <a:endParaRPr lang="ru-RU" sz="4000" dirty="0">
              <a:solidFill>
                <a:schemeClr val="bg2">
                  <a:lumMod val="25000"/>
                </a:schemeClr>
              </a:solidFill>
              <a:ea typeface="Segoe UI Symbol" pitchFamily="34" charset="0"/>
            </a:endParaRPr>
          </a:p>
        </p:txBody>
      </p:sp>
    </p:spTree>
    <p:extLst>
      <p:ext uri="{BB962C8B-B14F-4D97-AF65-F5344CB8AC3E}">
        <p14:creationId xmlns:p14="http://schemas.microsoft.com/office/powerpoint/2010/main" val="24713512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38622"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Объект 2"/>
          <p:cNvSpPr>
            <a:spLocks noGrp="1"/>
          </p:cNvSpPr>
          <p:nvPr>
            <p:ph idx="1"/>
          </p:nvPr>
        </p:nvSpPr>
        <p:spPr>
          <a:xfrm>
            <a:off x="455011" y="1268760"/>
            <a:ext cx="8229600" cy="4525963"/>
          </a:xfrm>
        </p:spPr>
        <p:txBody>
          <a:bodyPr>
            <a:normAutofit lnSpcReduction="10000"/>
          </a:bodyPr>
          <a:lstStyle/>
          <a:p>
            <a:r>
              <a:rPr lang="kk-KZ" sz="2000" dirty="0" smtClean="0">
                <a:solidFill>
                  <a:schemeClr val="bg2">
                    <a:lumMod val="50000"/>
                  </a:schemeClr>
                </a:solidFill>
              </a:rPr>
              <a:t>Жаңа тақырыптың мазмұнын ашу үшін ой қозғау мақсатында оқушыларға төмендегі сұрақтарды қойдым. </a:t>
            </a:r>
          </a:p>
          <a:p>
            <a:pPr marL="0" indent="0">
              <a:buNone/>
            </a:pPr>
            <a:r>
              <a:rPr lang="kk-KZ" sz="2000" dirty="0" smtClean="0">
                <a:solidFill>
                  <a:schemeClr val="bg2">
                    <a:lumMod val="50000"/>
                  </a:schemeClr>
                </a:solidFill>
              </a:rPr>
              <a:t>1</a:t>
            </a:r>
            <a:r>
              <a:rPr lang="kk-KZ" sz="2000" dirty="0">
                <a:solidFill>
                  <a:schemeClr val="bg2">
                    <a:lumMod val="50000"/>
                  </a:schemeClr>
                </a:solidFill>
              </a:rPr>
              <a:t>) Текше қандай фигура?</a:t>
            </a:r>
            <a:endParaRPr lang="ru-RU" sz="2000" dirty="0" smtClean="0">
              <a:solidFill>
                <a:schemeClr val="bg2">
                  <a:lumMod val="50000"/>
                </a:schemeClr>
              </a:solidFill>
              <a:effectLst/>
            </a:endParaRPr>
          </a:p>
          <a:p>
            <a:pPr marL="0" indent="0">
              <a:buNone/>
            </a:pPr>
            <a:r>
              <a:rPr lang="kk-KZ" sz="2000" dirty="0">
                <a:solidFill>
                  <a:schemeClr val="bg2">
                    <a:lumMod val="50000"/>
                  </a:schemeClr>
                </a:solidFill>
              </a:rPr>
              <a:t>2) Текшенің көлемін қалай табуға болады?</a:t>
            </a:r>
            <a:endParaRPr lang="ru-RU" sz="2000" dirty="0" smtClean="0">
              <a:solidFill>
                <a:schemeClr val="bg2">
                  <a:lumMod val="50000"/>
                </a:schemeClr>
              </a:solidFill>
              <a:effectLst/>
            </a:endParaRPr>
          </a:p>
          <a:p>
            <a:pPr marL="0" indent="0">
              <a:buNone/>
            </a:pPr>
            <a:r>
              <a:rPr lang="kk-KZ" sz="2000" dirty="0">
                <a:solidFill>
                  <a:schemeClr val="bg2">
                    <a:lumMod val="50000"/>
                  </a:schemeClr>
                </a:solidFill>
              </a:rPr>
              <a:t>3) Бір қыры a+b болатын текшенің көлемін қалай табуға болады? </a:t>
            </a:r>
            <a:endParaRPr lang="kk-KZ" sz="2000" dirty="0" smtClean="0">
              <a:solidFill>
                <a:schemeClr val="bg2">
                  <a:lumMod val="50000"/>
                </a:schemeClr>
              </a:solidFill>
            </a:endParaRPr>
          </a:p>
          <a:p>
            <a:r>
              <a:rPr lang="kk-KZ" sz="2000" dirty="0" smtClean="0">
                <a:solidFill>
                  <a:schemeClr val="bg2">
                    <a:lumMod val="50000"/>
                  </a:schemeClr>
                </a:solidFill>
              </a:rPr>
              <a:t>Оқушылар өз пікірлерімен бөліскен соң, олардың пікірлерін әрі қарай толықтыру мақсатында оқушыларға </a:t>
            </a:r>
            <a:r>
              <a:rPr lang="en-US" sz="2000" dirty="0" smtClean="0">
                <a:solidFill>
                  <a:schemeClr val="bg2">
                    <a:lumMod val="50000"/>
                  </a:schemeClr>
                </a:solidFill>
                <a:hlinkClick r:id="rId3" action="ppaction://hlinkfile"/>
              </a:rPr>
              <a:t>bilimland.kz</a:t>
            </a:r>
            <a:r>
              <a:rPr lang="en-US" sz="2000" dirty="0" smtClean="0">
                <a:solidFill>
                  <a:schemeClr val="bg2">
                    <a:lumMod val="50000"/>
                  </a:schemeClr>
                </a:solidFill>
              </a:rPr>
              <a:t> </a:t>
            </a:r>
            <a:r>
              <a:rPr lang="kk-KZ" sz="2000" dirty="0" smtClean="0">
                <a:solidFill>
                  <a:schemeClr val="bg2">
                    <a:lumMod val="50000"/>
                  </a:schemeClr>
                </a:solidFill>
              </a:rPr>
              <a:t>порталынан видеоролик көрсетілді. </a:t>
            </a:r>
            <a:r>
              <a:rPr lang="en-US" sz="2000" dirty="0" smtClean="0">
                <a:solidFill>
                  <a:schemeClr val="bg2">
                    <a:lumMod val="50000"/>
                  </a:schemeClr>
                </a:solidFill>
                <a:hlinkClick r:id="rId3" action="ppaction://hlinkfile"/>
              </a:rPr>
              <a:t>bilimland.kz</a:t>
            </a:r>
            <a:r>
              <a:rPr lang="en-US" sz="2000" dirty="0" smtClean="0">
                <a:solidFill>
                  <a:schemeClr val="bg2">
                    <a:lumMod val="50000"/>
                  </a:schemeClr>
                </a:solidFill>
              </a:rPr>
              <a:t> </a:t>
            </a:r>
            <a:r>
              <a:rPr lang="kk-KZ" sz="2000" dirty="0" smtClean="0">
                <a:solidFill>
                  <a:schemeClr val="bg2">
                    <a:lumMod val="50000"/>
                  </a:schemeClr>
                </a:solidFill>
              </a:rPr>
              <a:t> порталының ерекшелігі мұнда барлық пәндер бойынша өтілетін тақырыптар толық қамтылып, әр тақырып бойынша видеороликтер, конспекттер, тапсырмалар, тест тапсырмалары, өзіндік жұмыстар берілген. Сол себепті де бұл платформаны мұғалім үшін үлкен көмекші құрал деуге болады.</a:t>
            </a:r>
            <a:r>
              <a:rPr lang="en-US" sz="2000" dirty="0" smtClean="0">
                <a:solidFill>
                  <a:schemeClr val="bg2">
                    <a:lumMod val="50000"/>
                  </a:schemeClr>
                </a:solidFill>
              </a:rPr>
              <a:t> </a:t>
            </a:r>
            <a:r>
              <a:rPr lang="en-US" sz="2000" dirty="0" smtClean="0">
                <a:solidFill>
                  <a:schemeClr val="bg2">
                    <a:lumMod val="50000"/>
                  </a:schemeClr>
                </a:solidFill>
                <a:hlinkClick r:id="rId3" action="ppaction://hlinkfile"/>
              </a:rPr>
              <a:t>bilimland.kz</a:t>
            </a:r>
            <a:r>
              <a:rPr lang="en-US" sz="2000" dirty="0" smtClean="0">
                <a:solidFill>
                  <a:schemeClr val="bg2">
                    <a:lumMod val="50000"/>
                  </a:schemeClr>
                </a:solidFill>
              </a:rPr>
              <a:t> </a:t>
            </a:r>
            <a:r>
              <a:rPr lang="kk-KZ" sz="2000" dirty="0" smtClean="0">
                <a:solidFill>
                  <a:schemeClr val="bg2">
                    <a:lumMod val="50000"/>
                  </a:schemeClr>
                </a:solidFill>
              </a:rPr>
              <a:t> порталы</a:t>
            </a:r>
            <a:r>
              <a:rPr lang="en-US" sz="2000" dirty="0" smtClean="0">
                <a:solidFill>
                  <a:schemeClr val="bg2">
                    <a:lumMod val="50000"/>
                  </a:schemeClr>
                </a:solidFill>
              </a:rPr>
              <a:t> </a:t>
            </a:r>
            <a:r>
              <a:rPr lang="kk-KZ" sz="2000" dirty="0" smtClean="0">
                <a:solidFill>
                  <a:schemeClr val="bg2">
                    <a:lumMod val="50000"/>
                  </a:schemeClr>
                </a:solidFill>
              </a:rPr>
              <a:t>секілді </a:t>
            </a:r>
            <a:r>
              <a:rPr lang="ru-RU" sz="2000" dirty="0" err="1" smtClean="0">
                <a:solidFill>
                  <a:schemeClr val="bg2">
                    <a:lumMod val="50000"/>
                  </a:schemeClr>
                </a:solidFill>
              </a:rPr>
              <a:t>мектеп</a:t>
            </a:r>
            <a:r>
              <a:rPr lang="ru-RU" sz="2000" dirty="0" smtClean="0">
                <a:solidFill>
                  <a:schemeClr val="bg2">
                    <a:lumMod val="50000"/>
                  </a:schemeClr>
                </a:solidFill>
              </a:rPr>
              <a:t> </a:t>
            </a:r>
            <a:r>
              <a:rPr lang="ru-RU" sz="2000" dirty="0" err="1">
                <a:solidFill>
                  <a:schemeClr val="bg2">
                    <a:lumMod val="50000"/>
                  </a:schemeClr>
                </a:solidFill>
              </a:rPr>
              <a:t>деңгейдегі</a:t>
            </a:r>
            <a:r>
              <a:rPr lang="ru-RU" sz="2000" dirty="0">
                <a:solidFill>
                  <a:schemeClr val="bg2">
                    <a:lumMod val="50000"/>
                  </a:schemeClr>
                </a:solidFill>
              </a:rPr>
              <a:t> математика </a:t>
            </a:r>
            <a:r>
              <a:rPr lang="ru-RU" sz="2000" dirty="0" err="1" smtClean="0">
                <a:solidFill>
                  <a:schemeClr val="bg2">
                    <a:lumMod val="50000"/>
                  </a:schemeClr>
                </a:solidFill>
              </a:rPr>
              <a:t>есептері</a:t>
            </a:r>
            <a:r>
              <a:rPr lang="ru-RU" sz="2000" dirty="0" smtClean="0">
                <a:solidFill>
                  <a:schemeClr val="bg2">
                    <a:lumMod val="50000"/>
                  </a:schemeClr>
                </a:solidFill>
              </a:rPr>
              <a:t> </a:t>
            </a:r>
            <a:r>
              <a:rPr lang="ru-RU" sz="2000" dirty="0" err="1" smtClean="0">
                <a:solidFill>
                  <a:schemeClr val="bg2">
                    <a:lumMod val="50000"/>
                  </a:schemeClr>
                </a:solidFill>
              </a:rPr>
              <a:t>қамтылған</a:t>
            </a:r>
            <a:r>
              <a:rPr lang="ru-RU" sz="2000" dirty="0" smtClean="0">
                <a:solidFill>
                  <a:schemeClr val="bg2">
                    <a:lumMod val="50000"/>
                  </a:schemeClr>
                </a:solidFill>
              </a:rPr>
              <a:t> </a:t>
            </a:r>
            <a:r>
              <a:rPr lang="en-US" sz="2000" u="sng" dirty="0" err="1">
                <a:solidFill>
                  <a:schemeClr val="bg2">
                    <a:lumMod val="50000"/>
                  </a:schemeClr>
                </a:solidFill>
                <a:hlinkClick r:id="rId4"/>
              </a:rPr>
              <a:t>Qalan</a:t>
            </a:r>
            <a:r>
              <a:rPr lang="en-US" sz="2000" u="sng" dirty="0">
                <a:solidFill>
                  <a:schemeClr val="bg2">
                    <a:lumMod val="50000"/>
                  </a:schemeClr>
                </a:solidFill>
                <a:hlinkClick r:id="rId4"/>
              </a:rPr>
              <a:t> </a:t>
            </a:r>
            <a:r>
              <a:rPr lang="ru-RU" sz="2000" u="sng" dirty="0" err="1">
                <a:solidFill>
                  <a:schemeClr val="bg2">
                    <a:lumMod val="50000"/>
                  </a:schemeClr>
                </a:solidFill>
                <a:hlinkClick r:id="rId4"/>
              </a:rPr>
              <a:t>математикалық</a:t>
            </a:r>
            <a:r>
              <a:rPr lang="ru-RU" sz="2000" u="sng" dirty="0">
                <a:solidFill>
                  <a:schemeClr val="bg2">
                    <a:lumMod val="50000"/>
                  </a:schemeClr>
                </a:solidFill>
                <a:hlinkClick r:id="rId4"/>
              </a:rPr>
              <a:t> </a:t>
            </a:r>
            <a:r>
              <a:rPr lang="ru-RU" sz="2000" u="sng" dirty="0" err="1" smtClean="0">
                <a:solidFill>
                  <a:schemeClr val="bg2">
                    <a:lumMod val="50000"/>
                  </a:schemeClr>
                </a:solidFill>
                <a:hlinkClick r:id="rId4"/>
              </a:rPr>
              <a:t>платформасын</a:t>
            </a:r>
            <a:r>
              <a:rPr lang="ru-RU" sz="2000" u="sng" dirty="0" smtClean="0">
                <a:solidFill>
                  <a:schemeClr val="bg2">
                    <a:lumMod val="50000"/>
                  </a:schemeClr>
                </a:solidFill>
              </a:rPr>
              <a:t> </a:t>
            </a:r>
            <a:r>
              <a:rPr lang="ru-RU" sz="2000" dirty="0" smtClean="0">
                <a:solidFill>
                  <a:schemeClr val="bg2">
                    <a:lumMod val="50000"/>
                  </a:schemeClr>
                </a:solidFill>
              </a:rPr>
              <a:t>да </a:t>
            </a:r>
            <a:r>
              <a:rPr lang="ru-RU" sz="2000" dirty="0" err="1" smtClean="0">
                <a:solidFill>
                  <a:schemeClr val="bg2">
                    <a:lumMod val="50000"/>
                  </a:schemeClr>
                </a:solidFill>
              </a:rPr>
              <a:t>сабақ</a:t>
            </a:r>
            <a:r>
              <a:rPr lang="ru-RU" sz="2000" dirty="0" smtClean="0">
                <a:solidFill>
                  <a:schemeClr val="bg2">
                    <a:lumMod val="50000"/>
                  </a:schemeClr>
                </a:solidFill>
              </a:rPr>
              <a:t> </a:t>
            </a:r>
            <a:r>
              <a:rPr lang="ru-RU" sz="2000" dirty="0" err="1" smtClean="0">
                <a:solidFill>
                  <a:schemeClr val="bg2">
                    <a:lumMod val="50000"/>
                  </a:schemeClr>
                </a:solidFill>
              </a:rPr>
              <a:t>барысында</a:t>
            </a:r>
            <a:r>
              <a:rPr lang="ru-RU" sz="2000" dirty="0" smtClean="0">
                <a:solidFill>
                  <a:schemeClr val="bg2">
                    <a:lumMod val="50000"/>
                  </a:schemeClr>
                </a:solidFill>
              </a:rPr>
              <a:t> </a:t>
            </a:r>
            <a:r>
              <a:rPr lang="ru-RU" sz="2000" dirty="0" err="1" smtClean="0">
                <a:solidFill>
                  <a:schemeClr val="bg2">
                    <a:lumMod val="50000"/>
                  </a:schemeClr>
                </a:solidFill>
              </a:rPr>
              <a:t>қолдануға</a:t>
            </a:r>
            <a:r>
              <a:rPr lang="ru-RU" sz="2000" dirty="0" smtClean="0">
                <a:solidFill>
                  <a:schemeClr val="bg2">
                    <a:lumMod val="50000"/>
                  </a:schemeClr>
                </a:solidFill>
              </a:rPr>
              <a:t> </a:t>
            </a:r>
            <a:r>
              <a:rPr lang="ru-RU" sz="2000" dirty="0" err="1" smtClean="0">
                <a:solidFill>
                  <a:schemeClr val="bg2">
                    <a:lumMod val="50000"/>
                  </a:schemeClr>
                </a:solidFill>
              </a:rPr>
              <a:t>болады</a:t>
            </a:r>
            <a:r>
              <a:rPr lang="ru-RU" sz="2000" dirty="0" smtClean="0">
                <a:solidFill>
                  <a:schemeClr val="bg2">
                    <a:lumMod val="50000"/>
                  </a:schemeClr>
                </a:solidFill>
              </a:rPr>
              <a:t>. </a:t>
            </a:r>
            <a:endParaRPr lang="en-US" sz="2000" dirty="0" smtClean="0">
              <a:solidFill>
                <a:schemeClr val="bg2">
                  <a:lumMod val="50000"/>
                </a:schemeClr>
              </a:solidFill>
            </a:endParaRPr>
          </a:p>
          <a:p>
            <a:endParaRPr lang="ru-RU" sz="2000" dirty="0"/>
          </a:p>
        </p:txBody>
      </p:sp>
      <p:sp>
        <p:nvSpPr>
          <p:cNvPr id="6" name="Прямоугольник 5"/>
          <p:cNvSpPr/>
          <p:nvPr/>
        </p:nvSpPr>
        <p:spPr>
          <a:xfrm>
            <a:off x="1907704" y="260648"/>
            <a:ext cx="5324214" cy="646331"/>
          </a:xfrm>
          <a:prstGeom prst="rect">
            <a:avLst/>
          </a:prstGeom>
        </p:spPr>
        <p:txBody>
          <a:bodyPr wrap="none">
            <a:spAutoFit/>
          </a:bodyPr>
          <a:lstStyle/>
          <a:p>
            <a:r>
              <a:rPr lang="en-US" sz="3600" dirty="0" smtClean="0"/>
              <a:t>bilimland.kz</a:t>
            </a:r>
            <a:r>
              <a:rPr lang="kk-KZ" sz="3600" dirty="0" smtClean="0"/>
              <a:t> платформасы</a:t>
            </a:r>
            <a:r>
              <a:rPr lang="en-US" sz="3600" dirty="0" smtClean="0"/>
              <a:t> </a:t>
            </a:r>
            <a:endParaRPr lang="en-US" sz="3600" dirty="0"/>
          </a:p>
        </p:txBody>
      </p:sp>
    </p:spTree>
    <p:extLst>
      <p:ext uri="{BB962C8B-B14F-4D97-AF65-F5344CB8AC3E}">
        <p14:creationId xmlns:p14="http://schemas.microsoft.com/office/powerpoint/2010/main" val="393003281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38622"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Заголовок 1"/>
          <p:cNvSpPr>
            <a:spLocks noGrp="1"/>
          </p:cNvSpPr>
          <p:nvPr>
            <p:ph type="title"/>
          </p:nvPr>
        </p:nvSpPr>
        <p:spPr/>
        <p:txBody>
          <a:bodyPr>
            <a:normAutofit fontScale="90000"/>
          </a:bodyPr>
          <a:lstStyle/>
          <a:p>
            <a:r>
              <a:rPr lang="en-US" dirty="0" smtClean="0">
                <a:solidFill>
                  <a:schemeClr val="bg2">
                    <a:lumMod val="25000"/>
                  </a:schemeClr>
                </a:solidFill>
              </a:rPr>
              <a:t>canva.com</a:t>
            </a:r>
            <a:r>
              <a:rPr lang="kk-KZ" dirty="0" smtClean="0">
                <a:solidFill>
                  <a:schemeClr val="bg2">
                    <a:lumMod val="25000"/>
                  </a:schemeClr>
                </a:solidFill>
              </a:rPr>
              <a:t> және </a:t>
            </a:r>
            <a:r>
              <a:rPr lang="en-US" dirty="0" smtClean="0">
                <a:solidFill>
                  <a:schemeClr val="bg2">
                    <a:lumMod val="25000"/>
                  </a:schemeClr>
                </a:solidFill>
              </a:rPr>
              <a:t>www.thinglink.com </a:t>
            </a:r>
            <a:r>
              <a:rPr lang="kk-KZ" dirty="0" smtClean="0">
                <a:solidFill>
                  <a:schemeClr val="bg2">
                    <a:lumMod val="25000"/>
                  </a:schemeClr>
                </a:solidFill>
              </a:rPr>
              <a:t>бағдарламалары</a:t>
            </a:r>
            <a:endParaRPr lang="ru-RU" dirty="0">
              <a:solidFill>
                <a:schemeClr val="bg2">
                  <a:lumMod val="25000"/>
                </a:schemeClr>
              </a:solidFill>
            </a:endParaRPr>
          </a:p>
        </p:txBody>
      </p:sp>
      <p:sp>
        <p:nvSpPr>
          <p:cNvPr id="3" name="Объект 2"/>
          <p:cNvSpPr>
            <a:spLocks noGrp="1"/>
          </p:cNvSpPr>
          <p:nvPr>
            <p:ph idx="1"/>
          </p:nvPr>
        </p:nvSpPr>
        <p:spPr/>
        <p:txBody>
          <a:bodyPr>
            <a:normAutofit fontScale="77500" lnSpcReduction="20000"/>
          </a:bodyPr>
          <a:lstStyle/>
          <a:p>
            <a:endParaRPr lang="ru-RU" dirty="0" smtClean="0"/>
          </a:p>
          <a:p>
            <a:r>
              <a:rPr lang="ru-RU" dirty="0" err="1" smtClean="0">
                <a:solidFill>
                  <a:schemeClr val="bg2">
                    <a:lumMod val="50000"/>
                  </a:schemeClr>
                </a:solidFill>
              </a:rPr>
              <a:t>Оқушыларға</a:t>
            </a:r>
            <a:r>
              <a:rPr lang="ru-RU" dirty="0" smtClean="0">
                <a:solidFill>
                  <a:schemeClr val="bg2">
                    <a:lumMod val="50000"/>
                  </a:schemeClr>
                </a:solidFill>
              </a:rPr>
              <a:t> </a:t>
            </a:r>
            <a:r>
              <a:rPr lang="ru-RU" dirty="0" err="1" smtClean="0">
                <a:solidFill>
                  <a:schemeClr val="bg2">
                    <a:lumMod val="50000"/>
                  </a:schemeClr>
                </a:solidFill>
              </a:rPr>
              <a:t>сабақ</a:t>
            </a:r>
            <a:r>
              <a:rPr lang="ru-RU" dirty="0" smtClean="0">
                <a:solidFill>
                  <a:schemeClr val="bg2">
                    <a:lumMod val="50000"/>
                  </a:schemeClr>
                </a:solidFill>
              </a:rPr>
              <a:t> </a:t>
            </a:r>
            <a:r>
              <a:rPr lang="ru-RU" dirty="0" err="1" smtClean="0">
                <a:solidFill>
                  <a:schemeClr val="bg2">
                    <a:lumMod val="50000"/>
                  </a:schemeClr>
                </a:solidFill>
              </a:rPr>
              <a:t>мақсатымен</a:t>
            </a:r>
            <a:r>
              <a:rPr lang="ru-RU" dirty="0" smtClean="0">
                <a:solidFill>
                  <a:schemeClr val="bg2">
                    <a:lumMod val="50000"/>
                  </a:schemeClr>
                </a:solidFill>
              </a:rPr>
              <a:t> </a:t>
            </a:r>
            <a:r>
              <a:rPr lang="ru-RU" dirty="0" err="1" smtClean="0">
                <a:solidFill>
                  <a:schemeClr val="bg2">
                    <a:lumMod val="50000"/>
                  </a:schemeClr>
                </a:solidFill>
              </a:rPr>
              <a:t>танысу</a:t>
            </a:r>
            <a:r>
              <a:rPr lang="ru-RU" dirty="0" smtClean="0">
                <a:solidFill>
                  <a:schemeClr val="bg2">
                    <a:lumMod val="50000"/>
                  </a:schemeClr>
                </a:solidFill>
              </a:rPr>
              <a:t> </a:t>
            </a:r>
            <a:r>
              <a:rPr lang="ru-RU" dirty="0" err="1" smtClean="0">
                <a:solidFill>
                  <a:schemeClr val="bg2">
                    <a:lumMod val="50000"/>
                  </a:schemeClr>
                </a:solidFill>
              </a:rPr>
              <a:t>үшін</a:t>
            </a:r>
            <a:r>
              <a:rPr lang="ru-RU" dirty="0" smtClean="0">
                <a:solidFill>
                  <a:schemeClr val="bg2">
                    <a:lumMod val="50000"/>
                  </a:schemeClr>
                </a:solidFill>
              </a:rPr>
              <a:t> </a:t>
            </a:r>
            <a:r>
              <a:rPr lang="en-US" dirty="0" smtClean="0">
                <a:solidFill>
                  <a:schemeClr val="bg2">
                    <a:lumMod val="50000"/>
                  </a:schemeClr>
                </a:solidFill>
                <a:hlinkClick r:id="rId3" action="ppaction://hlinkfile"/>
              </a:rPr>
              <a:t>canva.com</a:t>
            </a:r>
            <a:r>
              <a:rPr lang="en-US" dirty="0" smtClean="0">
                <a:solidFill>
                  <a:schemeClr val="bg2">
                    <a:lumMod val="50000"/>
                  </a:schemeClr>
                </a:solidFill>
              </a:rPr>
              <a:t> </a:t>
            </a:r>
            <a:r>
              <a:rPr lang="ru-RU" dirty="0" err="1" smtClean="0">
                <a:solidFill>
                  <a:schemeClr val="bg2">
                    <a:lumMod val="50000"/>
                  </a:schemeClr>
                </a:solidFill>
              </a:rPr>
              <a:t>бағдарламасы</a:t>
            </a:r>
            <a:r>
              <a:rPr lang="ru-RU" dirty="0" smtClean="0">
                <a:solidFill>
                  <a:schemeClr val="bg2">
                    <a:lumMod val="50000"/>
                  </a:schemeClr>
                </a:solidFill>
              </a:rPr>
              <a:t> </a:t>
            </a:r>
            <a:r>
              <a:rPr lang="ru-RU" dirty="0" err="1" smtClean="0">
                <a:solidFill>
                  <a:schemeClr val="bg2">
                    <a:lumMod val="50000"/>
                  </a:schemeClr>
                </a:solidFill>
              </a:rPr>
              <a:t>арқылы</a:t>
            </a:r>
            <a:r>
              <a:rPr lang="ru-RU" dirty="0" smtClean="0">
                <a:solidFill>
                  <a:schemeClr val="bg2">
                    <a:lumMod val="50000"/>
                  </a:schemeClr>
                </a:solidFill>
              </a:rPr>
              <a:t> </a:t>
            </a:r>
            <a:r>
              <a:rPr lang="ru-RU" dirty="0" err="1" smtClean="0">
                <a:solidFill>
                  <a:schemeClr val="bg2">
                    <a:lumMod val="50000"/>
                  </a:schemeClr>
                </a:solidFill>
              </a:rPr>
              <a:t>жасалған</a:t>
            </a:r>
            <a:r>
              <a:rPr lang="ru-RU" dirty="0" smtClean="0">
                <a:solidFill>
                  <a:schemeClr val="bg2">
                    <a:lumMod val="50000"/>
                  </a:schemeClr>
                </a:solidFill>
              </a:rPr>
              <a:t> «</a:t>
            </a:r>
            <a:r>
              <a:rPr lang="ru-RU" dirty="0" err="1" smtClean="0">
                <a:solidFill>
                  <a:schemeClr val="bg2">
                    <a:lumMod val="50000"/>
                  </a:schemeClr>
                </a:solidFill>
              </a:rPr>
              <a:t>жетістіктер</a:t>
            </a:r>
            <a:r>
              <a:rPr lang="ru-RU" dirty="0" smtClean="0">
                <a:solidFill>
                  <a:schemeClr val="bg2">
                    <a:lumMod val="50000"/>
                  </a:schemeClr>
                </a:solidFill>
              </a:rPr>
              <a:t> </a:t>
            </a:r>
            <a:r>
              <a:rPr lang="ru-RU" dirty="0" err="1" smtClean="0">
                <a:solidFill>
                  <a:schemeClr val="bg2">
                    <a:lumMod val="50000"/>
                  </a:schemeClr>
                </a:solidFill>
              </a:rPr>
              <a:t>баспалдағы</a:t>
            </a:r>
            <a:r>
              <a:rPr lang="ru-RU" dirty="0" smtClean="0">
                <a:solidFill>
                  <a:schemeClr val="bg2">
                    <a:lumMod val="50000"/>
                  </a:schemeClr>
                </a:solidFill>
              </a:rPr>
              <a:t>» </a:t>
            </a:r>
            <a:r>
              <a:rPr lang="ru-RU" dirty="0" err="1" smtClean="0">
                <a:solidFill>
                  <a:schemeClr val="bg2">
                    <a:lumMod val="50000"/>
                  </a:schemeClr>
                </a:solidFill>
              </a:rPr>
              <a:t>интерактивти</a:t>
            </a:r>
            <a:r>
              <a:rPr lang="ru-RU" dirty="0" smtClean="0">
                <a:solidFill>
                  <a:schemeClr val="bg2">
                    <a:lumMod val="50000"/>
                  </a:schemeClr>
                </a:solidFill>
              </a:rPr>
              <a:t> плакаты  </a:t>
            </a:r>
            <a:r>
              <a:rPr lang="ru-RU" dirty="0" err="1" smtClean="0">
                <a:solidFill>
                  <a:schemeClr val="bg2">
                    <a:lumMod val="50000"/>
                  </a:schemeClr>
                </a:solidFill>
              </a:rPr>
              <a:t>ұсынылды</a:t>
            </a:r>
            <a:r>
              <a:rPr lang="ru-RU" dirty="0" smtClean="0">
                <a:solidFill>
                  <a:schemeClr val="bg2">
                    <a:lumMod val="50000"/>
                  </a:schemeClr>
                </a:solidFill>
              </a:rPr>
              <a:t> </a:t>
            </a:r>
            <a:r>
              <a:rPr lang="ru-RU" dirty="0" err="1" smtClean="0">
                <a:solidFill>
                  <a:schemeClr val="bg2">
                    <a:lumMod val="50000"/>
                  </a:schemeClr>
                </a:solidFill>
              </a:rPr>
              <a:t>және</a:t>
            </a:r>
            <a:r>
              <a:rPr lang="ru-RU" dirty="0" smtClean="0">
                <a:solidFill>
                  <a:schemeClr val="bg2">
                    <a:lumMod val="50000"/>
                  </a:schemeClr>
                </a:solidFill>
              </a:rPr>
              <a:t> </a:t>
            </a:r>
            <a:r>
              <a:rPr lang="ru-RU" dirty="0" err="1" smtClean="0">
                <a:solidFill>
                  <a:schemeClr val="bg2">
                    <a:lumMod val="50000"/>
                  </a:schemeClr>
                </a:solidFill>
              </a:rPr>
              <a:t>сабақ</a:t>
            </a:r>
            <a:r>
              <a:rPr lang="ru-RU" dirty="0" smtClean="0">
                <a:solidFill>
                  <a:schemeClr val="bg2">
                    <a:lumMod val="50000"/>
                  </a:schemeClr>
                </a:solidFill>
              </a:rPr>
              <a:t> </a:t>
            </a:r>
            <a:r>
              <a:rPr lang="ru-RU" dirty="0" err="1" smtClean="0">
                <a:solidFill>
                  <a:schemeClr val="bg2">
                    <a:lumMod val="50000"/>
                  </a:schemeClr>
                </a:solidFill>
              </a:rPr>
              <a:t>мақсаты</a:t>
            </a:r>
            <a:r>
              <a:rPr lang="ru-RU" dirty="0" smtClean="0">
                <a:solidFill>
                  <a:schemeClr val="bg2">
                    <a:lumMod val="50000"/>
                  </a:schemeClr>
                </a:solidFill>
              </a:rPr>
              <a:t>, </a:t>
            </a:r>
            <a:r>
              <a:rPr lang="ru-RU" dirty="0" err="1" smtClean="0">
                <a:solidFill>
                  <a:schemeClr val="bg2">
                    <a:lumMod val="50000"/>
                  </a:schemeClr>
                </a:solidFill>
              </a:rPr>
              <a:t>тапсырмалар</a:t>
            </a:r>
            <a:r>
              <a:rPr lang="ru-RU" dirty="0" smtClean="0">
                <a:solidFill>
                  <a:schemeClr val="bg2">
                    <a:lumMod val="50000"/>
                  </a:schemeClr>
                </a:solidFill>
              </a:rPr>
              <a:t> осы </a:t>
            </a:r>
            <a:r>
              <a:rPr lang="ru-RU" dirty="0" err="1" smtClean="0">
                <a:solidFill>
                  <a:schemeClr val="bg2">
                    <a:lumMod val="50000"/>
                  </a:schemeClr>
                </a:solidFill>
              </a:rPr>
              <a:t>презентацияға</a:t>
            </a:r>
            <a:r>
              <a:rPr lang="ru-RU" dirty="0" smtClean="0">
                <a:solidFill>
                  <a:schemeClr val="bg2">
                    <a:lumMod val="50000"/>
                  </a:schemeClr>
                </a:solidFill>
              </a:rPr>
              <a:t> </a:t>
            </a:r>
            <a:r>
              <a:rPr lang="ru-RU" dirty="0" err="1" smtClean="0">
                <a:solidFill>
                  <a:schemeClr val="bg2">
                    <a:lumMod val="50000"/>
                  </a:schemeClr>
                </a:solidFill>
              </a:rPr>
              <a:t>гиперсілтеме</a:t>
            </a:r>
            <a:r>
              <a:rPr lang="ru-RU" dirty="0" smtClean="0">
                <a:solidFill>
                  <a:schemeClr val="bg2">
                    <a:lumMod val="50000"/>
                  </a:schemeClr>
                </a:solidFill>
              </a:rPr>
              <a:t> </a:t>
            </a:r>
            <a:r>
              <a:rPr lang="ru-RU" dirty="0" err="1" smtClean="0">
                <a:solidFill>
                  <a:schemeClr val="bg2">
                    <a:lumMod val="50000"/>
                  </a:schemeClr>
                </a:solidFill>
              </a:rPr>
              <a:t>арқылы</a:t>
            </a:r>
            <a:r>
              <a:rPr lang="ru-RU" dirty="0" smtClean="0">
                <a:solidFill>
                  <a:schemeClr val="bg2">
                    <a:lumMod val="50000"/>
                  </a:schemeClr>
                </a:solidFill>
              </a:rPr>
              <a:t> </a:t>
            </a:r>
            <a:r>
              <a:rPr lang="ru-RU" dirty="0" err="1" smtClean="0">
                <a:solidFill>
                  <a:schemeClr val="bg2">
                    <a:lumMod val="50000"/>
                  </a:schemeClr>
                </a:solidFill>
              </a:rPr>
              <a:t>енгізілді</a:t>
            </a:r>
            <a:r>
              <a:rPr lang="ru-RU" dirty="0" smtClean="0">
                <a:solidFill>
                  <a:schemeClr val="bg2">
                    <a:lumMod val="50000"/>
                  </a:schemeClr>
                </a:solidFill>
              </a:rPr>
              <a:t>. </a:t>
            </a:r>
            <a:r>
              <a:rPr lang="ru-RU" dirty="0" err="1" smtClean="0">
                <a:solidFill>
                  <a:schemeClr val="bg2">
                    <a:lumMod val="50000"/>
                  </a:schemeClr>
                </a:solidFill>
              </a:rPr>
              <a:t>Гиперсілтемені</a:t>
            </a:r>
            <a:r>
              <a:rPr lang="ru-RU" dirty="0" smtClean="0">
                <a:solidFill>
                  <a:schemeClr val="bg2">
                    <a:lumMod val="50000"/>
                  </a:schemeClr>
                </a:solidFill>
              </a:rPr>
              <a:t> </a:t>
            </a:r>
            <a:r>
              <a:rPr lang="en-US" dirty="0" smtClean="0">
                <a:solidFill>
                  <a:schemeClr val="bg2">
                    <a:lumMod val="50000"/>
                  </a:schemeClr>
                </a:solidFill>
                <a:hlinkClick r:id="rId4"/>
              </a:rPr>
              <a:t>www.thinglink.com</a:t>
            </a:r>
            <a:r>
              <a:rPr lang="en-US" dirty="0" smtClean="0">
                <a:solidFill>
                  <a:schemeClr val="bg2">
                    <a:lumMod val="50000"/>
                  </a:schemeClr>
                </a:solidFill>
              </a:rPr>
              <a:t>  </a:t>
            </a:r>
            <a:r>
              <a:rPr lang="ru-RU" dirty="0" err="1" smtClean="0">
                <a:solidFill>
                  <a:schemeClr val="bg2">
                    <a:lumMod val="50000"/>
                  </a:schemeClr>
                </a:solidFill>
              </a:rPr>
              <a:t>бағдарламасы</a:t>
            </a:r>
            <a:r>
              <a:rPr lang="ru-RU" dirty="0" smtClean="0">
                <a:solidFill>
                  <a:schemeClr val="bg2">
                    <a:lumMod val="50000"/>
                  </a:schemeClr>
                </a:solidFill>
              </a:rPr>
              <a:t> </a:t>
            </a:r>
            <a:r>
              <a:rPr lang="ru-RU" dirty="0" err="1" smtClean="0">
                <a:solidFill>
                  <a:schemeClr val="bg2">
                    <a:lumMod val="50000"/>
                  </a:schemeClr>
                </a:solidFill>
              </a:rPr>
              <a:t>арқылы</a:t>
            </a:r>
            <a:r>
              <a:rPr lang="ru-RU" dirty="0" smtClean="0">
                <a:solidFill>
                  <a:schemeClr val="bg2">
                    <a:lumMod val="50000"/>
                  </a:schemeClr>
                </a:solidFill>
              </a:rPr>
              <a:t> </a:t>
            </a:r>
            <a:r>
              <a:rPr lang="ru-RU" dirty="0" err="1" smtClean="0">
                <a:solidFill>
                  <a:schemeClr val="bg2">
                    <a:lumMod val="50000"/>
                  </a:schemeClr>
                </a:solidFill>
              </a:rPr>
              <a:t>енгіздік</a:t>
            </a:r>
            <a:r>
              <a:rPr lang="ru-RU" dirty="0" smtClean="0">
                <a:solidFill>
                  <a:schemeClr val="bg2">
                    <a:lumMod val="50000"/>
                  </a:schemeClr>
                </a:solidFill>
              </a:rPr>
              <a:t>. </a:t>
            </a:r>
            <a:r>
              <a:rPr lang="ru-RU" dirty="0" err="1" smtClean="0">
                <a:solidFill>
                  <a:schemeClr val="bg2">
                    <a:lumMod val="50000"/>
                  </a:schemeClr>
                </a:solidFill>
              </a:rPr>
              <a:t>Бұл</a:t>
            </a:r>
            <a:r>
              <a:rPr lang="ru-RU" dirty="0" smtClean="0">
                <a:solidFill>
                  <a:schemeClr val="bg2">
                    <a:lumMod val="50000"/>
                  </a:schemeClr>
                </a:solidFill>
              </a:rPr>
              <a:t> </a:t>
            </a:r>
            <a:r>
              <a:rPr lang="ru-RU" dirty="0" err="1" smtClean="0">
                <a:solidFill>
                  <a:schemeClr val="bg2">
                    <a:lumMod val="50000"/>
                  </a:schemeClr>
                </a:solidFill>
              </a:rPr>
              <a:t>бізге</a:t>
            </a:r>
            <a:r>
              <a:rPr lang="ru-RU" dirty="0" smtClean="0">
                <a:solidFill>
                  <a:schemeClr val="bg2">
                    <a:lumMod val="50000"/>
                  </a:schemeClr>
                </a:solidFill>
              </a:rPr>
              <a:t> </a:t>
            </a:r>
            <a:r>
              <a:rPr lang="ru-RU" dirty="0" err="1" smtClean="0">
                <a:solidFill>
                  <a:schemeClr val="bg2">
                    <a:lumMod val="50000"/>
                  </a:schemeClr>
                </a:solidFill>
              </a:rPr>
              <a:t>оқушыларға</a:t>
            </a:r>
            <a:r>
              <a:rPr lang="ru-RU" dirty="0" smtClean="0">
                <a:solidFill>
                  <a:schemeClr val="bg2">
                    <a:lumMod val="50000"/>
                  </a:schemeClr>
                </a:solidFill>
              </a:rPr>
              <a:t> </a:t>
            </a:r>
            <a:r>
              <a:rPr lang="ru-RU" dirty="0" err="1" smtClean="0">
                <a:solidFill>
                  <a:schemeClr val="bg2">
                    <a:lumMod val="50000"/>
                  </a:schemeClr>
                </a:solidFill>
              </a:rPr>
              <a:t>тапсырмаларды</a:t>
            </a:r>
            <a:r>
              <a:rPr lang="ru-RU" dirty="0" smtClean="0">
                <a:solidFill>
                  <a:schemeClr val="bg2">
                    <a:lumMod val="50000"/>
                  </a:schemeClr>
                </a:solidFill>
              </a:rPr>
              <a:t>, </a:t>
            </a:r>
            <a:r>
              <a:rPr lang="ru-RU" dirty="0" err="1" smtClean="0">
                <a:solidFill>
                  <a:schemeClr val="bg2">
                    <a:lumMod val="50000"/>
                  </a:schemeClr>
                </a:solidFill>
              </a:rPr>
              <a:t>видеороликтерді</a:t>
            </a:r>
            <a:r>
              <a:rPr lang="ru-RU" dirty="0" smtClean="0">
                <a:solidFill>
                  <a:schemeClr val="bg2">
                    <a:lumMod val="50000"/>
                  </a:schemeClr>
                </a:solidFill>
              </a:rPr>
              <a:t>, </a:t>
            </a:r>
            <a:r>
              <a:rPr lang="ru-RU" dirty="0" err="1" smtClean="0">
                <a:solidFill>
                  <a:schemeClr val="bg2">
                    <a:lumMod val="50000"/>
                  </a:schemeClr>
                </a:solidFill>
              </a:rPr>
              <a:t>қажетті</a:t>
            </a:r>
            <a:r>
              <a:rPr lang="ru-RU" dirty="0" smtClean="0">
                <a:solidFill>
                  <a:schemeClr val="bg2">
                    <a:lumMod val="50000"/>
                  </a:schemeClr>
                </a:solidFill>
              </a:rPr>
              <a:t> </a:t>
            </a:r>
            <a:r>
              <a:rPr lang="ru-RU" dirty="0" err="1" smtClean="0">
                <a:solidFill>
                  <a:schemeClr val="bg2">
                    <a:lumMod val="50000"/>
                  </a:schemeClr>
                </a:solidFill>
              </a:rPr>
              <a:t>материалдарды</a:t>
            </a:r>
            <a:r>
              <a:rPr lang="ru-RU" dirty="0" smtClean="0">
                <a:solidFill>
                  <a:schemeClr val="bg2">
                    <a:lumMod val="50000"/>
                  </a:schemeClr>
                </a:solidFill>
              </a:rPr>
              <a:t> </a:t>
            </a:r>
            <a:r>
              <a:rPr lang="ru-RU" dirty="0" err="1" smtClean="0">
                <a:solidFill>
                  <a:schemeClr val="bg2">
                    <a:lumMod val="50000"/>
                  </a:schemeClr>
                </a:solidFill>
              </a:rPr>
              <a:t>барлығын</a:t>
            </a:r>
            <a:r>
              <a:rPr lang="ru-RU" dirty="0" smtClean="0">
                <a:solidFill>
                  <a:schemeClr val="bg2">
                    <a:lumMod val="50000"/>
                  </a:schemeClr>
                </a:solidFill>
              </a:rPr>
              <a:t> </a:t>
            </a:r>
            <a:r>
              <a:rPr lang="ru-RU" dirty="0" err="1" smtClean="0">
                <a:solidFill>
                  <a:schemeClr val="bg2">
                    <a:lumMod val="50000"/>
                  </a:schemeClr>
                </a:solidFill>
              </a:rPr>
              <a:t>бір</a:t>
            </a:r>
            <a:r>
              <a:rPr lang="ru-RU" dirty="0" smtClean="0">
                <a:solidFill>
                  <a:schemeClr val="bg2">
                    <a:lumMod val="50000"/>
                  </a:schemeClr>
                </a:solidFill>
              </a:rPr>
              <a:t> </a:t>
            </a:r>
            <a:r>
              <a:rPr lang="ru-RU" dirty="0" err="1" smtClean="0">
                <a:solidFill>
                  <a:schemeClr val="bg2">
                    <a:lumMod val="50000"/>
                  </a:schemeClr>
                </a:solidFill>
              </a:rPr>
              <a:t>сілтеме</a:t>
            </a:r>
            <a:r>
              <a:rPr lang="ru-RU" dirty="0" smtClean="0">
                <a:solidFill>
                  <a:schemeClr val="bg2">
                    <a:lumMod val="50000"/>
                  </a:schemeClr>
                </a:solidFill>
              </a:rPr>
              <a:t> </a:t>
            </a:r>
            <a:r>
              <a:rPr lang="ru-RU" dirty="0" err="1" smtClean="0">
                <a:solidFill>
                  <a:schemeClr val="bg2">
                    <a:lumMod val="50000"/>
                  </a:schemeClr>
                </a:solidFill>
              </a:rPr>
              <a:t>арқылы</a:t>
            </a:r>
            <a:r>
              <a:rPr lang="ru-RU" dirty="0" smtClean="0">
                <a:solidFill>
                  <a:schemeClr val="bg2">
                    <a:lumMod val="50000"/>
                  </a:schemeClr>
                </a:solidFill>
              </a:rPr>
              <a:t> </a:t>
            </a:r>
            <a:r>
              <a:rPr lang="ru-RU" dirty="0" err="1" smtClean="0">
                <a:solidFill>
                  <a:schemeClr val="bg2">
                    <a:lumMod val="50000"/>
                  </a:schemeClr>
                </a:solidFill>
              </a:rPr>
              <a:t>жіберуге</a:t>
            </a:r>
            <a:r>
              <a:rPr lang="ru-RU" dirty="0" smtClean="0">
                <a:solidFill>
                  <a:schemeClr val="bg2">
                    <a:lumMod val="50000"/>
                  </a:schemeClr>
                </a:solidFill>
              </a:rPr>
              <a:t> </a:t>
            </a:r>
            <a:r>
              <a:rPr lang="ru-RU" dirty="0" err="1" smtClean="0">
                <a:solidFill>
                  <a:schemeClr val="bg2">
                    <a:lumMod val="50000"/>
                  </a:schemeClr>
                </a:solidFill>
              </a:rPr>
              <a:t>мүмкіндік</a:t>
            </a:r>
            <a:r>
              <a:rPr lang="ru-RU" dirty="0" smtClean="0">
                <a:solidFill>
                  <a:schemeClr val="bg2">
                    <a:lumMod val="50000"/>
                  </a:schemeClr>
                </a:solidFill>
              </a:rPr>
              <a:t> </a:t>
            </a:r>
            <a:r>
              <a:rPr lang="ru-RU" dirty="0" err="1" smtClean="0">
                <a:solidFill>
                  <a:schemeClr val="bg2">
                    <a:lumMod val="50000"/>
                  </a:schemeClr>
                </a:solidFill>
              </a:rPr>
              <a:t>береді</a:t>
            </a:r>
            <a:r>
              <a:rPr lang="ru-RU" dirty="0" smtClean="0">
                <a:solidFill>
                  <a:schemeClr val="bg2">
                    <a:lumMod val="50000"/>
                  </a:schemeClr>
                </a:solidFill>
              </a:rPr>
              <a:t>. </a:t>
            </a:r>
            <a:r>
              <a:rPr lang="ru-RU" dirty="0" err="1" smtClean="0">
                <a:solidFill>
                  <a:schemeClr val="bg2">
                    <a:lumMod val="50000"/>
                  </a:schemeClr>
                </a:solidFill>
              </a:rPr>
              <a:t>Бұл</a:t>
            </a:r>
            <a:r>
              <a:rPr lang="ru-RU" dirty="0" smtClean="0">
                <a:solidFill>
                  <a:schemeClr val="bg2">
                    <a:lumMod val="50000"/>
                  </a:schemeClr>
                </a:solidFill>
              </a:rPr>
              <a:t> </a:t>
            </a:r>
            <a:r>
              <a:rPr lang="ru-RU" dirty="0" err="1" smtClean="0">
                <a:solidFill>
                  <a:schemeClr val="bg2">
                    <a:lumMod val="50000"/>
                  </a:schemeClr>
                </a:solidFill>
              </a:rPr>
              <a:t>әсіресе</a:t>
            </a:r>
            <a:r>
              <a:rPr lang="ru-RU" dirty="0" smtClean="0">
                <a:solidFill>
                  <a:schemeClr val="bg2">
                    <a:lumMod val="50000"/>
                  </a:schemeClr>
                </a:solidFill>
              </a:rPr>
              <a:t> </a:t>
            </a:r>
            <a:r>
              <a:rPr lang="ru-RU" dirty="0" err="1" smtClean="0">
                <a:solidFill>
                  <a:schemeClr val="bg2">
                    <a:lumMod val="50000"/>
                  </a:schemeClr>
                </a:solidFill>
              </a:rPr>
              <a:t>сабақты</a:t>
            </a:r>
            <a:r>
              <a:rPr lang="ru-RU" dirty="0" smtClean="0">
                <a:solidFill>
                  <a:schemeClr val="bg2">
                    <a:lumMod val="50000"/>
                  </a:schemeClr>
                </a:solidFill>
              </a:rPr>
              <a:t> онлайн </a:t>
            </a:r>
            <a:r>
              <a:rPr lang="ru-RU" dirty="0" err="1" smtClean="0">
                <a:solidFill>
                  <a:schemeClr val="bg2">
                    <a:lumMod val="50000"/>
                  </a:schemeClr>
                </a:solidFill>
              </a:rPr>
              <a:t>форматта</a:t>
            </a:r>
            <a:r>
              <a:rPr lang="ru-RU" dirty="0" smtClean="0">
                <a:solidFill>
                  <a:schemeClr val="bg2">
                    <a:lumMod val="50000"/>
                  </a:schemeClr>
                </a:solidFill>
              </a:rPr>
              <a:t> </a:t>
            </a:r>
            <a:r>
              <a:rPr lang="ru-RU" dirty="0" err="1" smtClean="0">
                <a:solidFill>
                  <a:schemeClr val="bg2">
                    <a:lumMod val="50000"/>
                  </a:schemeClr>
                </a:solidFill>
              </a:rPr>
              <a:t>өткенде</a:t>
            </a:r>
            <a:r>
              <a:rPr lang="ru-RU" dirty="0" smtClean="0">
                <a:solidFill>
                  <a:schemeClr val="bg2">
                    <a:lumMod val="50000"/>
                  </a:schemeClr>
                </a:solidFill>
              </a:rPr>
              <a:t> </a:t>
            </a:r>
            <a:r>
              <a:rPr lang="ru-RU" dirty="0" err="1" smtClean="0">
                <a:solidFill>
                  <a:schemeClr val="bg2">
                    <a:lumMod val="50000"/>
                  </a:schemeClr>
                </a:solidFill>
              </a:rPr>
              <a:t>өте</a:t>
            </a:r>
            <a:r>
              <a:rPr lang="ru-RU" dirty="0" smtClean="0">
                <a:solidFill>
                  <a:schemeClr val="bg2">
                    <a:lumMod val="50000"/>
                  </a:schemeClr>
                </a:solidFill>
              </a:rPr>
              <a:t> </a:t>
            </a:r>
            <a:r>
              <a:rPr lang="ru-RU" dirty="0" err="1" smtClean="0">
                <a:solidFill>
                  <a:schemeClr val="bg2">
                    <a:lumMod val="50000"/>
                  </a:schemeClr>
                </a:solidFill>
              </a:rPr>
              <a:t>ыңғайлы</a:t>
            </a:r>
            <a:r>
              <a:rPr lang="ru-RU" dirty="0" smtClean="0">
                <a:solidFill>
                  <a:schemeClr val="bg2">
                    <a:lumMod val="50000"/>
                  </a:schemeClr>
                </a:solidFill>
              </a:rPr>
              <a:t> </a:t>
            </a:r>
            <a:r>
              <a:rPr lang="ru-RU" dirty="0" err="1" smtClean="0">
                <a:solidFill>
                  <a:schemeClr val="bg2">
                    <a:lumMod val="50000"/>
                  </a:schemeClr>
                </a:solidFill>
              </a:rPr>
              <a:t>болады</a:t>
            </a:r>
            <a:r>
              <a:rPr lang="ru-RU" dirty="0" smtClean="0">
                <a:solidFill>
                  <a:schemeClr val="bg2">
                    <a:lumMod val="50000"/>
                  </a:schemeClr>
                </a:solidFill>
              </a:rPr>
              <a:t>.</a:t>
            </a:r>
          </a:p>
          <a:p>
            <a:r>
              <a:rPr lang="en-US" dirty="0" smtClean="0">
                <a:solidFill>
                  <a:schemeClr val="bg2">
                    <a:lumMod val="50000"/>
                  </a:schemeClr>
                </a:solidFill>
                <a:hlinkClick r:id="rId5"/>
              </a:rPr>
              <a:t>https://www.thinglink.com/scene/1694278809114641188</a:t>
            </a:r>
            <a:endParaRPr lang="ru-RU" dirty="0">
              <a:solidFill>
                <a:schemeClr val="bg2">
                  <a:lumMod val="50000"/>
                </a:schemeClr>
              </a:solidFill>
            </a:endParaRPr>
          </a:p>
        </p:txBody>
      </p:sp>
    </p:spTree>
    <p:extLst>
      <p:ext uri="{BB962C8B-B14F-4D97-AF65-F5344CB8AC3E}">
        <p14:creationId xmlns:p14="http://schemas.microsoft.com/office/powerpoint/2010/main" val="429492800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lstStyle/>
          <a:p>
            <a:endParaRPr lang="ru-RU"/>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38622"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Рисунок 4"/>
          <p:cNvPicPr/>
          <p:nvPr/>
        </p:nvPicPr>
        <p:blipFill>
          <a:blip r:embed="rId3"/>
          <a:stretch>
            <a:fillRect/>
          </a:stretch>
        </p:blipFill>
        <p:spPr>
          <a:xfrm>
            <a:off x="323528" y="705279"/>
            <a:ext cx="3992424" cy="4290073"/>
          </a:xfrm>
          <a:prstGeom prst="rect">
            <a:avLst/>
          </a:prstGeom>
        </p:spPr>
      </p:pic>
      <p:pic>
        <p:nvPicPr>
          <p:cNvPr id="6" name="Рисунок 5"/>
          <p:cNvPicPr/>
          <p:nvPr/>
        </p:nvPicPr>
        <p:blipFill>
          <a:blip r:embed="rId4"/>
          <a:stretch>
            <a:fillRect/>
          </a:stretch>
        </p:blipFill>
        <p:spPr>
          <a:xfrm>
            <a:off x="4860032" y="705279"/>
            <a:ext cx="3960440" cy="4091873"/>
          </a:xfrm>
          <a:prstGeom prst="rect">
            <a:avLst/>
          </a:prstGeom>
        </p:spPr>
      </p:pic>
      <p:pic>
        <p:nvPicPr>
          <p:cNvPr id="7170"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195736" y="4124833"/>
            <a:ext cx="4536504" cy="27267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Прямоугольник 6"/>
          <p:cNvSpPr/>
          <p:nvPr/>
        </p:nvSpPr>
        <p:spPr>
          <a:xfrm>
            <a:off x="251520" y="151462"/>
            <a:ext cx="1580882" cy="369332"/>
          </a:xfrm>
          <a:prstGeom prst="rect">
            <a:avLst/>
          </a:prstGeom>
        </p:spPr>
        <p:txBody>
          <a:bodyPr wrap="none">
            <a:spAutoFit/>
          </a:bodyPr>
          <a:lstStyle/>
          <a:p>
            <a:r>
              <a:rPr lang="kk-KZ" dirty="0" smtClean="0"/>
              <a:t>Сабақ барысы</a:t>
            </a:r>
            <a:endParaRPr lang="ru-RU" dirty="0"/>
          </a:p>
        </p:txBody>
      </p:sp>
      <p:sp>
        <p:nvSpPr>
          <p:cNvPr id="8" name="Прямоугольник 7"/>
          <p:cNvSpPr/>
          <p:nvPr/>
        </p:nvSpPr>
        <p:spPr>
          <a:xfrm>
            <a:off x="2151732" y="139193"/>
            <a:ext cx="6164684" cy="369332"/>
          </a:xfrm>
          <a:prstGeom prst="rect">
            <a:avLst/>
          </a:prstGeom>
        </p:spPr>
        <p:txBody>
          <a:bodyPr wrap="square">
            <a:spAutoFit/>
          </a:bodyPr>
          <a:lstStyle/>
          <a:p>
            <a:r>
              <a:rPr lang="en-US" dirty="0" smtClean="0">
                <a:solidFill>
                  <a:schemeClr val="bg2">
                    <a:lumMod val="50000"/>
                  </a:schemeClr>
                </a:solidFill>
                <a:hlinkClick r:id="rId6"/>
              </a:rPr>
              <a:t>https://www.thinglink.com/scene/1694278809114641188</a:t>
            </a:r>
            <a:endParaRPr lang="ru-RU" dirty="0">
              <a:solidFill>
                <a:schemeClr val="bg2">
                  <a:lumMod val="50000"/>
                </a:schemeClr>
              </a:solidFill>
            </a:endParaRPr>
          </a:p>
        </p:txBody>
      </p:sp>
    </p:spTree>
    <p:extLst>
      <p:ext uri="{BB962C8B-B14F-4D97-AF65-F5344CB8AC3E}">
        <p14:creationId xmlns:p14="http://schemas.microsoft.com/office/powerpoint/2010/main" val="238884439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38622"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Заголовок 4"/>
          <p:cNvSpPr>
            <a:spLocks noGrp="1"/>
          </p:cNvSpPr>
          <p:nvPr>
            <p:ph type="title"/>
          </p:nvPr>
        </p:nvSpPr>
        <p:spPr/>
        <p:txBody>
          <a:bodyPr/>
          <a:lstStyle/>
          <a:p>
            <a:r>
              <a:rPr lang="kk-KZ" u="sng" dirty="0" smtClean="0">
                <a:hlinkClick r:id="rId3"/>
              </a:rPr>
              <a:t>www.zipgrade.com</a:t>
            </a:r>
            <a:r>
              <a:rPr lang="kk-KZ" u="sng" dirty="0" smtClean="0"/>
              <a:t> </a:t>
            </a:r>
            <a:r>
              <a:rPr lang="kk-KZ" dirty="0" smtClean="0"/>
              <a:t>бағдарламасы</a:t>
            </a:r>
            <a:endParaRPr lang="ru-RU" dirty="0"/>
          </a:p>
        </p:txBody>
      </p:sp>
      <p:sp>
        <p:nvSpPr>
          <p:cNvPr id="3" name="Объект 2"/>
          <p:cNvSpPr>
            <a:spLocks noGrp="1"/>
          </p:cNvSpPr>
          <p:nvPr>
            <p:ph idx="1"/>
          </p:nvPr>
        </p:nvSpPr>
        <p:spPr>
          <a:xfrm>
            <a:off x="457200" y="1600201"/>
            <a:ext cx="8229600" cy="3556991"/>
          </a:xfrm>
        </p:spPr>
        <p:txBody>
          <a:bodyPr>
            <a:normAutofit fontScale="70000" lnSpcReduction="20000"/>
          </a:bodyPr>
          <a:lstStyle/>
          <a:p>
            <a:r>
              <a:rPr lang="kk-KZ" dirty="0" smtClean="0"/>
              <a:t>Сабақ соңында қалыптастырушы бағалау тапсырмалары ретінде 10 сұрақтан құралған тест тапсырмаларын ұсындым. </a:t>
            </a:r>
          </a:p>
          <a:p>
            <a:r>
              <a:rPr lang="kk-KZ" dirty="0" smtClean="0"/>
              <a:t>Тест </a:t>
            </a:r>
            <a:r>
              <a:rPr lang="kk-KZ" dirty="0"/>
              <a:t>тапсырмаларын тексеруге уақыт үнемдеу үшін </a:t>
            </a:r>
            <a:r>
              <a:rPr lang="kk-KZ" dirty="0" smtClean="0"/>
              <a:t>оқушыларға</a:t>
            </a:r>
            <a:r>
              <a:rPr lang="kk-KZ" dirty="0" smtClean="0"/>
              <a:t> </a:t>
            </a:r>
            <a:r>
              <a:rPr lang="kk-KZ" dirty="0"/>
              <a:t>арнайы жауап парақшалары </a:t>
            </a:r>
            <a:r>
              <a:rPr lang="kk-KZ" dirty="0" smtClean="0"/>
              <a:t>таратылды.  </a:t>
            </a:r>
            <a:r>
              <a:rPr lang="kk-KZ" dirty="0" smtClean="0"/>
              <a:t>О</a:t>
            </a:r>
            <a:r>
              <a:rPr lang="kk-KZ" dirty="0" smtClean="0"/>
              <a:t>қушылар жауап парақшасын белгілеп болған соң </a:t>
            </a:r>
            <a:r>
              <a:rPr lang="kk-KZ" u="sng" dirty="0" smtClean="0">
                <a:hlinkClick r:id="rId3"/>
              </a:rPr>
              <a:t>www.zipgrade.com</a:t>
            </a:r>
            <a:r>
              <a:rPr lang="kk-KZ" dirty="0" smtClean="0"/>
              <a:t> </a:t>
            </a:r>
            <a:r>
              <a:rPr lang="kk-KZ" dirty="0"/>
              <a:t>платформасы арқылы </a:t>
            </a:r>
            <a:r>
              <a:rPr lang="kk-KZ" dirty="0" smtClean="0"/>
              <a:t>тексеріп шықтым. </a:t>
            </a:r>
            <a:r>
              <a:rPr lang="kk-KZ" dirty="0"/>
              <a:t>Бұл бағдарлама бізге оқушылардың орындаған тапсырмаларын тексеру барысында уақыт үнемдеуге үлкен мүмкіндік береді. </a:t>
            </a:r>
            <a:r>
              <a:rPr lang="kk-KZ" dirty="0"/>
              <a:t>.  </a:t>
            </a:r>
            <a:r>
              <a:rPr lang="kk-KZ" dirty="0" smtClean="0"/>
              <a:t>Олардың қанша </a:t>
            </a:r>
            <a:r>
              <a:rPr lang="kk-KZ" dirty="0"/>
              <a:t>сұраққа дұрыс жауап </a:t>
            </a:r>
            <a:r>
              <a:rPr lang="kk-KZ" dirty="0" smtClean="0"/>
              <a:t>берілгендігі, қай сұрақтан қателескендігі барлығын көрсетеді. Сондай-ақ </a:t>
            </a:r>
            <a:r>
              <a:rPr lang="kk-KZ" dirty="0" smtClean="0"/>
              <a:t>оқушыларды </a:t>
            </a:r>
            <a:r>
              <a:rPr lang="kk-KZ" dirty="0"/>
              <a:t>ұлттық біріңғай тестілеуге дайындық барысында тест тапсырмаларын тексеру үшін өте ыңғайлы бағдарлама болып табылады</a:t>
            </a:r>
            <a:r>
              <a:rPr lang="kk-KZ" dirty="0" smtClean="0"/>
              <a:t>.</a:t>
            </a:r>
            <a:endParaRPr lang="ru-RU" dirty="0" smtClean="0">
              <a:effectLst/>
            </a:endParaRPr>
          </a:p>
        </p:txBody>
      </p:sp>
    </p:spTree>
    <p:extLst>
      <p:ext uri="{BB962C8B-B14F-4D97-AF65-F5344CB8AC3E}">
        <p14:creationId xmlns:p14="http://schemas.microsoft.com/office/powerpoint/2010/main" val="56822464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lstStyle/>
          <a:p>
            <a:endParaRPr lang="ru-RU"/>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38622"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267" name="Рисунок 15"/>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83568" y="533353"/>
            <a:ext cx="2193925" cy="2620963"/>
          </a:xfrm>
          <a:prstGeom prst="rect">
            <a:avLst/>
          </a:prstGeom>
          <a:noFill/>
          <a:extLst>
            <a:ext uri="{909E8E84-426E-40DD-AFC4-6F175D3DCCD1}">
              <a14:hiddenFill xmlns:a14="http://schemas.microsoft.com/office/drawing/2010/main">
                <a:solidFill>
                  <a:srgbClr val="FFFFFF"/>
                </a:solidFill>
              </a14:hiddenFill>
            </a:ext>
          </a:extLst>
        </p:spPr>
      </p:pic>
      <p:pic>
        <p:nvPicPr>
          <p:cNvPr id="11266" name="Рисунок 1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96136" y="549416"/>
            <a:ext cx="2149475" cy="2628900"/>
          </a:xfrm>
          <a:prstGeom prst="rect">
            <a:avLst/>
          </a:prstGeom>
          <a:noFill/>
          <a:extLst>
            <a:ext uri="{909E8E84-426E-40DD-AFC4-6F175D3DCCD1}">
              <a14:hiddenFill xmlns:a14="http://schemas.microsoft.com/office/drawing/2010/main">
                <a:solidFill>
                  <a:srgbClr val="FFFFFF"/>
                </a:solidFill>
              </a14:hiddenFill>
            </a:ext>
          </a:extLst>
        </p:spPr>
      </p:pic>
      <p:pic>
        <p:nvPicPr>
          <p:cNvPr id="11265" name="Рисунок 2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203848" y="469430"/>
            <a:ext cx="1820863" cy="2620962"/>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kk-KZ" sz="12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 </a:t>
            </a:r>
            <a:endParaRPr kumimoji="0" lang="kk-KZ" sz="1800" b="0" i="0" u="none" strike="noStrike" cap="none" normalizeH="0" baseline="0" smtClean="0">
              <a:ln>
                <a:noFill/>
              </a:ln>
              <a:solidFill>
                <a:schemeClr val="tx1"/>
              </a:solidFill>
              <a:effectLst/>
              <a:latin typeface="Arial" pitchFamily="34" charset="0"/>
              <a:cs typeface="Arial" pitchFamily="34" charset="0"/>
            </a:endParaRPr>
          </a:p>
        </p:txBody>
      </p:sp>
      <p:sp>
        <p:nvSpPr>
          <p:cNvPr id="6" name="Rectangle 5"/>
          <p:cNvSpPr>
            <a:spLocks noChangeArrowheads="1"/>
          </p:cNvSpPr>
          <p:nvPr/>
        </p:nvSpPr>
        <p:spPr bwMode="auto">
          <a:xfrm>
            <a:off x="0" y="3078163"/>
            <a:ext cx="9144000" cy="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kk-KZ" sz="12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 </a:t>
            </a:r>
            <a:endParaRPr kumimoji="0" lang="kk-KZ" sz="1800" b="0" i="0" u="none" strike="noStrike" cap="none" normalizeH="0" baseline="0" smtClean="0">
              <a:ln>
                <a:noFill/>
              </a:ln>
              <a:solidFill>
                <a:schemeClr val="tx1"/>
              </a:solidFill>
              <a:effectLst/>
              <a:latin typeface="Arial" pitchFamily="34" charset="0"/>
              <a:cs typeface="Arial" pitchFamily="34" charset="0"/>
            </a:endParaRPr>
          </a:p>
        </p:txBody>
      </p:sp>
      <p:sp>
        <p:nvSpPr>
          <p:cNvPr id="7" name="Rectangle 6"/>
          <p:cNvSpPr>
            <a:spLocks noChangeArrowheads="1"/>
          </p:cNvSpPr>
          <p:nvPr/>
        </p:nvSpPr>
        <p:spPr bwMode="auto">
          <a:xfrm>
            <a:off x="0" y="5707063"/>
            <a:ext cx="9144000" cy="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sz="600" b="0" i="0" u="none" strike="noStrike" cap="none" normalizeH="0" baseline="0" smtClean="0">
                <a:ln>
                  <a:noFill/>
                </a:ln>
                <a:solidFill>
                  <a:schemeClr val="tx1"/>
                </a:solidFill>
                <a:effectLst/>
                <a:latin typeface="Arial" pitchFamily="34" charset="0"/>
                <a:cs typeface="Arial" pitchFamily="34" charset="0"/>
              </a:rPr>
              <a:t> </a:t>
            </a: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sp>
        <p:nvSpPr>
          <p:cNvPr id="8" name="Rectangle 7"/>
          <p:cNvSpPr>
            <a:spLocks noChangeArrowheads="1"/>
          </p:cNvSpPr>
          <p:nvPr/>
        </p:nvSpPr>
        <p:spPr bwMode="auto">
          <a:xfrm>
            <a:off x="0" y="8328025"/>
            <a:ext cx="9144000" cy="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pic>
        <p:nvPicPr>
          <p:cNvPr id="11274" name="Рисунок 16"/>
          <p:cNvPicPr>
            <a:picLocks noChangeAspect="1" noChangeArrowheads="1"/>
          </p:cNvPicPr>
          <p:nvPr/>
        </p:nvPicPr>
        <p:blipFill>
          <a:blip r:embed="rId6" cstate="print">
            <a:extLst>
              <a:ext uri="{28A0092B-C50C-407E-A947-70E740481C1C}">
                <a14:useLocalDpi xmlns:a14="http://schemas.microsoft.com/office/drawing/2010/main" val="0"/>
              </a:ext>
            </a:extLst>
          </a:blip>
          <a:srcRect r="2615"/>
          <a:stretch>
            <a:fillRect/>
          </a:stretch>
        </p:blipFill>
        <p:spPr bwMode="auto">
          <a:xfrm>
            <a:off x="3249415" y="3356992"/>
            <a:ext cx="2155825" cy="2705100"/>
          </a:xfrm>
          <a:prstGeom prst="rect">
            <a:avLst/>
          </a:prstGeom>
          <a:noFill/>
          <a:extLst>
            <a:ext uri="{909E8E84-426E-40DD-AFC4-6F175D3DCCD1}">
              <a14:hiddenFill xmlns:a14="http://schemas.microsoft.com/office/drawing/2010/main">
                <a:solidFill>
                  <a:srgbClr val="FFFFFF"/>
                </a:solidFill>
              </a14:hiddenFill>
            </a:ext>
          </a:extLst>
        </p:spPr>
      </p:pic>
      <p:pic>
        <p:nvPicPr>
          <p:cNvPr id="11273" name="Рисунок 1"/>
          <p:cNvPicPr>
            <a:picLocks noChangeAspect="1" noChangeArrowheads="1"/>
          </p:cNvPicPr>
          <p:nvPr/>
        </p:nvPicPr>
        <p:blipFill>
          <a:blip r:embed="rId7">
            <a:extLst>
              <a:ext uri="{28A0092B-C50C-407E-A947-70E740481C1C}">
                <a14:useLocalDpi xmlns:a14="http://schemas.microsoft.com/office/drawing/2010/main" val="0"/>
              </a:ext>
            </a:extLst>
          </a:blip>
          <a:srcRect l="6595"/>
          <a:stretch>
            <a:fillRect/>
          </a:stretch>
        </p:blipFill>
        <p:spPr bwMode="auto">
          <a:xfrm>
            <a:off x="690711" y="3284984"/>
            <a:ext cx="2179638" cy="2705100"/>
          </a:xfrm>
          <a:prstGeom prst="rect">
            <a:avLst/>
          </a:prstGeom>
          <a:noFill/>
          <a:extLst>
            <a:ext uri="{909E8E84-426E-40DD-AFC4-6F175D3DCCD1}">
              <a14:hiddenFill xmlns:a14="http://schemas.microsoft.com/office/drawing/2010/main">
                <a:solidFill>
                  <a:srgbClr val="FFFFFF"/>
                </a:solidFill>
              </a14:hiddenFill>
            </a:ext>
          </a:extLst>
        </p:spPr>
      </p:pic>
      <p:pic>
        <p:nvPicPr>
          <p:cNvPr id="11272" name="Рисунок 6"/>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5769808" y="3364929"/>
            <a:ext cx="1905000" cy="2697163"/>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11"/>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10" name="Rectangle 12"/>
          <p:cNvSpPr>
            <a:spLocks noChangeArrowheads="1"/>
          </p:cNvSpPr>
          <p:nvPr/>
        </p:nvSpPr>
        <p:spPr bwMode="auto">
          <a:xfrm>
            <a:off x="0" y="3162300"/>
            <a:ext cx="9144000" cy="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kk-KZ" sz="12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  </a:t>
            </a:r>
            <a:endParaRPr kumimoji="0" lang="kk-KZ" sz="1800" b="0" i="0" u="none" strike="noStrike" cap="none" normalizeH="0" baseline="0" smtClean="0">
              <a:ln>
                <a:noFill/>
              </a:ln>
              <a:solidFill>
                <a:schemeClr val="tx1"/>
              </a:solidFill>
              <a:effectLst/>
              <a:latin typeface="Arial" pitchFamily="34" charset="0"/>
              <a:cs typeface="Arial" pitchFamily="34" charset="0"/>
            </a:endParaRPr>
          </a:p>
        </p:txBody>
      </p:sp>
      <p:sp>
        <p:nvSpPr>
          <p:cNvPr id="11" name="Rectangle 13"/>
          <p:cNvSpPr>
            <a:spLocks noChangeArrowheads="1"/>
          </p:cNvSpPr>
          <p:nvPr/>
        </p:nvSpPr>
        <p:spPr bwMode="auto">
          <a:xfrm>
            <a:off x="0" y="5867400"/>
            <a:ext cx="9144000" cy="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sz="600" b="0" i="0" u="none" strike="noStrike" cap="none" normalizeH="0" baseline="0" smtClean="0">
                <a:ln>
                  <a:noFill/>
                </a:ln>
                <a:solidFill>
                  <a:schemeClr val="tx1"/>
                </a:solidFill>
                <a:effectLst/>
                <a:latin typeface="Arial" pitchFamily="34" charset="0"/>
                <a:cs typeface="Arial" pitchFamily="34" charset="0"/>
              </a:rPr>
              <a:t> </a:t>
            </a: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sp>
        <p:nvSpPr>
          <p:cNvPr id="12" name="Rectangle 14"/>
          <p:cNvSpPr>
            <a:spLocks noChangeArrowheads="1"/>
          </p:cNvSpPr>
          <p:nvPr/>
        </p:nvSpPr>
        <p:spPr bwMode="auto">
          <a:xfrm>
            <a:off x="0" y="8564563"/>
            <a:ext cx="9144000" cy="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sp>
        <p:nvSpPr>
          <p:cNvPr id="13" name="Прямоугольник 12"/>
          <p:cNvSpPr/>
          <p:nvPr/>
        </p:nvSpPr>
        <p:spPr>
          <a:xfrm>
            <a:off x="539552" y="116600"/>
            <a:ext cx="1643399" cy="369332"/>
          </a:xfrm>
          <a:prstGeom prst="rect">
            <a:avLst/>
          </a:prstGeom>
        </p:spPr>
        <p:txBody>
          <a:bodyPr wrap="none">
            <a:spAutoFit/>
          </a:bodyPr>
          <a:lstStyle/>
          <a:p>
            <a:r>
              <a:rPr lang="kk-KZ" dirty="0"/>
              <a:t>Сабақ </a:t>
            </a:r>
            <a:r>
              <a:rPr lang="kk-KZ" dirty="0" smtClean="0"/>
              <a:t>барысы:</a:t>
            </a:r>
            <a:endParaRPr lang="ru-RU" dirty="0"/>
          </a:p>
        </p:txBody>
      </p:sp>
    </p:spTree>
    <p:extLst>
      <p:ext uri="{BB962C8B-B14F-4D97-AF65-F5344CB8AC3E}">
        <p14:creationId xmlns:p14="http://schemas.microsoft.com/office/powerpoint/2010/main" val="406088933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14" y="0"/>
            <a:ext cx="9138622"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Заголовок 4"/>
          <p:cNvSpPr>
            <a:spLocks noGrp="1"/>
          </p:cNvSpPr>
          <p:nvPr>
            <p:ph type="title"/>
          </p:nvPr>
        </p:nvSpPr>
        <p:spPr>
          <a:xfrm>
            <a:off x="451897" y="2254040"/>
            <a:ext cx="8229600" cy="1143000"/>
          </a:xfrm>
        </p:spPr>
        <p:txBody>
          <a:bodyPr/>
          <a:lstStyle/>
          <a:p>
            <a:r>
              <a:rPr lang="kk-KZ" dirty="0" smtClean="0">
                <a:solidFill>
                  <a:schemeClr val="bg2">
                    <a:lumMod val="25000"/>
                  </a:schemeClr>
                </a:solidFill>
              </a:rPr>
              <a:t>Назарларыңызға рақмет!</a:t>
            </a:r>
            <a:endParaRPr lang="ru-RU" dirty="0">
              <a:solidFill>
                <a:schemeClr val="bg2">
                  <a:lumMod val="25000"/>
                </a:schemeClr>
              </a:solidFill>
            </a:endParaRPr>
          </a:p>
        </p:txBody>
      </p:sp>
    </p:spTree>
    <p:extLst>
      <p:ext uri="{BB962C8B-B14F-4D97-AF65-F5344CB8AC3E}">
        <p14:creationId xmlns:p14="http://schemas.microsoft.com/office/powerpoint/2010/main" val="3415528295"/>
      </p:ext>
    </p:extLst>
  </p:cSld>
  <p:clrMapOvr>
    <a:masterClrMapping/>
  </p:clrMapOvr>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458</TotalTime>
  <Words>456</Words>
  <Application>Microsoft Office PowerPoint</Application>
  <PresentationFormat>Экран (4:3)</PresentationFormat>
  <Paragraphs>32</Paragraphs>
  <Slides>11</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11</vt:i4>
      </vt:variant>
    </vt:vector>
  </HeadingPairs>
  <TitlesOfParts>
    <vt:vector size="12" baseType="lpstr">
      <vt:lpstr>Тема Office</vt:lpstr>
      <vt:lpstr>Қысқаша көбейту формулалары</vt:lpstr>
      <vt:lpstr>«АКТ-заманауи білім саласының ажырамас бөлігі»</vt:lpstr>
      <vt:lpstr>Презентация PowerPoint</vt:lpstr>
      <vt:lpstr>Тақырыбы: Қысқаша көбейту формулалары Алгебра, 7-сынып </vt:lpstr>
      <vt:lpstr>Презентация PowerPoint</vt:lpstr>
      <vt:lpstr>Презентация PowerPoint</vt:lpstr>
      <vt:lpstr>canva.com және www.thinglink.com бағдарламалары</vt:lpstr>
      <vt:lpstr>Презентация PowerPoint</vt:lpstr>
      <vt:lpstr>www.zipgrade.com бағдарламасы</vt:lpstr>
      <vt:lpstr>Презентация PowerPoint</vt:lpstr>
      <vt:lpstr>Назарларыңызға рақмет!</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Қысқаша көбейту формулалары</dc:title>
  <dc:creator>Пользователь Windows</dc:creator>
  <cp:lastModifiedBy>Пользователь Windows</cp:lastModifiedBy>
  <cp:revision>17</cp:revision>
  <dcterms:created xsi:type="dcterms:W3CDTF">2023-03-23T05:51:16Z</dcterms:created>
  <dcterms:modified xsi:type="dcterms:W3CDTF">2023-03-23T13:36:02Z</dcterms:modified>
</cp:coreProperties>
</file>