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8" r:id="rId2"/>
    <p:sldId id="259" r:id="rId3"/>
    <p:sldId id="261" r:id="rId4"/>
    <p:sldId id="260" r:id="rId5"/>
    <p:sldId id="263" r:id="rId6"/>
    <p:sldId id="264" r:id="rId7"/>
    <p:sldId id="265" r:id="rId8"/>
    <p:sldId id="266" r:id="rId9"/>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2" d="100"/>
          <a:sy n="52" d="100"/>
        </p:scale>
        <p:origin x="4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US"/>
          </a:p>
        </p:txBody>
      </p:sp>
      <p:sp>
        <p:nvSpPr>
          <p:cNvPr id="3" name="Дата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9FA7E919-8256-4241-8815-179102D96A6E}" type="datetimeFigureOut">
              <a:rPr lang="en-US" smtClean="0"/>
              <a:t>8/19/2020</a:t>
            </a:fld>
            <a:endParaRPr lang="en-US"/>
          </a:p>
        </p:txBody>
      </p:sp>
      <p:sp>
        <p:nvSpPr>
          <p:cNvPr id="4" name="Образ слайда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Заметки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Нижний колонтитул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US"/>
          </a:p>
        </p:txBody>
      </p:sp>
      <p:sp>
        <p:nvSpPr>
          <p:cNvPr id="7" name="Номер слайда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D088CF08-F449-470B-B5FE-2345B4067B65}" type="slidenum">
              <a:rPr lang="en-US" smtClean="0"/>
              <a:t>‹#›</a:t>
            </a:fld>
            <a:endParaRPr lang="en-US"/>
          </a:p>
        </p:txBody>
      </p:sp>
    </p:spTree>
    <p:extLst>
      <p:ext uri="{BB962C8B-B14F-4D97-AF65-F5344CB8AC3E}">
        <p14:creationId xmlns:p14="http://schemas.microsoft.com/office/powerpoint/2010/main" val="7956696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US" dirty="0"/>
          </a:p>
        </p:txBody>
      </p:sp>
      <p:sp>
        <p:nvSpPr>
          <p:cNvPr id="4" name="Номер слайда 3"/>
          <p:cNvSpPr>
            <a:spLocks noGrp="1"/>
          </p:cNvSpPr>
          <p:nvPr>
            <p:ph type="sldNum" sz="quarter" idx="10"/>
          </p:nvPr>
        </p:nvSpPr>
        <p:spPr/>
        <p:txBody>
          <a:bodyPr/>
          <a:lstStyle/>
          <a:p>
            <a:fld id="{D088CF08-F449-470B-B5FE-2345B4067B65}" type="slidenum">
              <a:rPr lang="en-US" smtClean="0"/>
              <a:t>4</a:t>
            </a:fld>
            <a:endParaRPr lang="en-US"/>
          </a:p>
        </p:txBody>
      </p:sp>
    </p:spTree>
    <p:extLst>
      <p:ext uri="{BB962C8B-B14F-4D97-AF65-F5344CB8AC3E}">
        <p14:creationId xmlns:p14="http://schemas.microsoft.com/office/powerpoint/2010/main" val="24674354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US" dirty="0"/>
          </a:p>
        </p:txBody>
      </p:sp>
      <p:sp>
        <p:nvSpPr>
          <p:cNvPr id="4" name="Номер слайда 3"/>
          <p:cNvSpPr>
            <a:spLocks noGrp="1"/>
          </p:cNvSpPr>
          <p:nvPr>
            <p:ph type="sldNum" sz="quarter" idx="10"/>
          </p:nvPr>
        </p:nvSpPr>
        <p:spPr/>
        <p:txBody>
          <a:bodyPr/>
          <a:lstStyle/>
          <a:p>
            <a:fld id="{D088CF08-F449-470B-B5FE-2345B4067B65}" type="slidenum">
              <a:rPr lang="en-US" smtClean="0"/>
              <a:t>6</a:t>
            </a:fld>
            <a:endParaRPr lang="en-US"/>
          </a:p>
        </p:txBody>
      </p:sp>
    </p:spTree>
    <p:extLst>
      <p:ext uri="{BB962C8B-B14F-4D97-AF65-F5344CB8AC3E}">
        <p14:creationId xmlns:p14="http://schemas.microsoft.com/office/powerpoint/2010/main" val="2582482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en-US"/>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a:p>
        </p:txBody>
      </p:sp>
      <p:sp>
        <p:nvSpPr>
          <p:cNvPr id="4" name="Дата 3"/>
          <p:cNvSpPr>
            <a:spLocks noGrp="1"/>
          </p:cNvSpPr>
          <p:nvPr>
            <p:ph type="dt" sz="half" idx="10"/>
          </p:nvPr>
        </p:nvSpPr>
        <p:spPr/>
        <p:txBody>
          <a:bodyPr/>
          <a:lstStyle/>
          <a:p>
            <a:fld id="{89B49F84-F6EE-4847-A739-15550794EB30}" type="datetimeFigureOut">
              <a:rPr lang="en-US" smtClean="0"/>
              <a:t>8/19/2020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755DC277-E495-4ECB-844A-C7B209A64E3D}" type="slidenum">
              <a:rPr lang="en-US" smtClean="0"/>
              <a:t>‹#›</a:t>
            </a:fld>
            <a:endParaRPr lang="en-US"/>
          </a:p>
        </p:txBody>
      </p:sp>
    </p:spTree>
    <p:extLst>
      <p:ext uri="{BB962C8B-B14F-4D97-AF65-F5344CB8AC3E}">
        <p14:creationId xmlns:p14="http://schemas.microsoft.com/office/powerpoint/2010/main" val="34893743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p>
            <a:fld id="{89B49F84-F6EE-4847-A739-15550794EB30}" type="datetimeFigureOut">
              <a:rPr lang="en-US" smtClean="0"/>
              <a:t>8/19/2020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755DC277-E495-4ECB-844A-C7B209A64E3D}" type="slidenum">
              <a:rPr lang="en-US" smtClean="0"/>
              <a:t>‹#›</a:t>
            </a:fld>
            <a:endParaRPr lang="en-US"/>
          </a:p>
        </p:txBody>
      </p:sp>
    </p:spTree>
    <p:extLst>
      <p:ext uri="{BB962C8B-B14F-4D97-AF65-F5344CB8AC3E}">
        <p14:creationId xmlns:p14="http://schemas.microsoft.com/office/powerpoint/2010/main" val="888370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en-US"/>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89B49F84-F6EE-4847-A739-15550794EB30}" type="datetimeFigureOut">
              <a:rPr lang="en-US" smtClean="0"/>
              <a:t>8/19/2020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755DC277-E495-4ECB-844A-C7B209A64E3D}" type="slidenum">
              <a:rPr lang="en-US" smtClean="0"/>
              <a:t>‹#›</a:t>
            </a:fld>
            <a:endParaRPr lang="en-US"/>
          </a:p>
        </p:txBody>
      </p:sp>
    </p:spTree>
    <p:extLst>
      <p:ext uri="{BB962C8B-B14F-4D97-AF65-F5344CB8AC3E}">
        <p14:creationId xmlns:p14="http://schemas.microsoft.com/office/powerpoint/2010/main" val="8689590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p>
            <a:fld id="{89B49F84-F6EE-4847-A739-15550794EB30}" type="datetimeFigureOut">
              <a:rPr lang="en-US" smtClean="0"/>
              <a:t>8/19/2020</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755DC277-E495-4ECB-844A-C7B209A64E3D}" type="slidenum">
              <a:rPr lang="en-US" smtClean="0"/>
              <a:t>‹#›</a:t>
            </a:fld>
            <a:endParaRPr lang="en-US"/>
          </a:p>
        </p:txBody>
      </p:sp>
    </p:spTree>
    <p:extLst>
      <p:ext uri="{BB962C8B-B14F-4D97-AF65-F5344CB8AC3E}">
        <p14:creationId xmlns:p14="http://schemas.microsoft.com/office/powerpoint/2010/main" val="1426307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en-US"/>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p>
            <a:fld id="{89B49F84-F6EE-4847-A739-15550794EB30}" type="datetimeFigureOut">
              <a:rPr lang="en-US" smtClean="0"/>
              <a:t>8/19/2020</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755DC277-E495-4ECB-844A-C7B209A64E3D}" type="slidenum">
              <a:rPr lang="en-US" smtClean="0"/>
              <a:t>‹#›</a:t>
            </a:fld>
            <a:endParaRPr lang="en-US"/>
          </a:p>
        </p:txBody>
      </p:sp>
    </p:spTree>
    <p:extLst>
      <p:ext uri="{BB962C8B-B14F-4D97-AF65-F5344CB8AC3E}">
        <p14:creationId xmlns:p14="http://schemas.microsoft.com/office/powerpoint/2010/main" val="30597413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2"/>
          <p:cNvSpPr>
            <a:spLocks noGrp="1"/>
          </p:cNvSpPr>
          <p:nvPr>
            <p:ph type="dt" sz="half" idx="10"/>
          </p:nvPr>
        </p:nvSpPr>
        <p:spPr/>
        <p:txBody>
          <a:bodyPr/>
          <a:lstStyle/>
          <a:p>
            <a:fld id="{89B49F84-F6EE-4847-A739-15550794EB30}" type="datetimeFigureOut">
              <a:rPr lang="en-US" smtClean="0"/>
              <a:t>8/19/2020</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755DC277-E495-4ECB-844A-C7B209A64E3D}" type="slidenum">
              <a:rPr lang="en-US" smtClean="0"/>
              <a:t>‹#›</a:t>
            </a:fld>
            <a:endParaRPr lang="en-US"/>
          </a:p>
        </p:txBody>
      </p:sp>
    </p:spTree>
    <p:extLst>
      <p:ext uri="{BB962C8B-B14F-4D97-AF65-F5344CB8AC3E}">
        <p14:creationId xmlns:p14="http://schemas.microsoft.com/office/powerpoint/2010/main" val="2665874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9B49F84-F6EE-4847-A739-15550794EB30}" type="datetimeFigureOut">
              <a:rPr lang="en-US" smtClean="0"/>
              <a:t>8/19/2020</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755DC277-E495-4ECB-844A-C7B209A64E3D}" type="slidenum">
              <a:rPr lang="en-US" smtClean="0"/>
              <a:t>‹#›</a:t>
            </a:fld>
            <a:endParaRPr lang="en-US"/>
          </a:p>
        </p:txBody>
      </p:sp>
    </p:spTree>
    <p:extLst>
      <p:ext uri="{BB962C8B-B14F-4D97-AF65-F5344CB8AC3E}">
        <p14:creationId xmlns:p14="http://schemas.microsoft.com/office/powerpoint/2010/main" val="2811174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en-US"/>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89B49F84-F6EE-4847-A739-15550794EB30}" type="datetimeFigureOut">
              <a:rPr lang="en-US" smtClean="0"/>
              <a:t>8/19/2020</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755DC277-E495-4ECB-844A-C7B209A64E3D}" type="slidenum">
              <a:rPr lang="en-US" smtClean="0"/>
              <a:t>‹#›</a:t>
            </a:fld>
            <a:endParaRPr lang="en-US"/>
          </a:p>
        </p:txBody>
      </p:sp>
    </p:spTree>
    <p:extLst>
      <p:ext uri="{BB962C8B-B14F-4D97-AF65-F5344CB8AC3E}">
        <p14:creationId xmlns:p14="http://schemas.microsoft.com/office/powerpoint/2010/main" val="36650227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en-US"/>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89B49F84-F6EE-4847-A739-15550794EB30}" type="datetimeFigureOut">
              <a:rPr lang="en-US" smtClean="0"/>
              <a:t>8/19/2020</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755DC277-E495-4ECB-844A-C7B209A64E3D}" type="slidenum">
              <a:rPr lang="en-US" smtClean="0"/>
              <a:t>‹#›</a:t>
            </a:fld>
            <a:endParaRPr lang="en-US"/>
          </a:p>
        </p:txBody>
      </p:sp>
    </p:spTree>
    <p:extLst>
      <p:ext uri="{BB962C8B-B14F-4D97-AF65-F5344CB8AC3E}">
        <p14:creationId xmlns:p14="http://schemas.microsoft.com/office/powerpoint/2010/main" val="1427568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p>
            <a:fld id="{89B49F84-F6EE-4847-A739-15550794EB30}" type="datetimeFigureOut">
              <a:rPr lang="en-US" smtClean="0"/>
              <a:t>8/19/2020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755DC277-E495-4ECB-844A-C7B209A64E3D}" type="slidenum">
              <a:rPr lang="en-US" smtClean="0"/>
              <a:t>‹#›</a:t>
            </a:fld>
            <a:endParaRPr lang="en-US"/>
          </a:p>
        </p:txBody>
      </p:sp>
    </p:spTree>
    <p:extLst>
      <p:ext uri="{BB962C8B-B14F-4D97-AF65-F5344CB8AC3E}">
        <p14:creationId xmlns:p14="http://schemas.microsoft.com/office/powerpoint/2010/main" val="2723651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p>
            <a:fld id="{89B49F84-F6EE-4847-A739-15550794EB30}" type="datetimeFigureOut">
              <a:rPr lang="en-US" smtClean="0"/>
              <a:t>8/19/2020</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755DC277-E495-4ECB-844A-C7B209A64E3D}" type="slidenum">
              <a:rPr lang="en-US" smtClean="0"/>
              <a:t>‹#›</a:t>
            </a:fld>
            <a:endParaRPr lang="en-US"/>
          </a:p>
        </p:txBody>
      </p:sp>
    </p:spTree>
    <p:extLst>
      <p:ext uri="{BB962C8B-B14F-4D97-AF65-F5344CB8AC3E}">
        <p14:creationId xmlns:p14="http://schemas.microsoft.com/office/powerpoint/2010/main" val="827603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en-US"/>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B49F84-F6EE-4847-A739-15550794EB30}" type="datetimeFigureOut">
              <a:rPr lang="en-US" smtClean="0"/>
              <a:t>8/19/2020</a:t>
            </a:fld>
            <a:endParaRPr lang="en-US"/>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5DC277-E495-4ECB-844A-C7B209A64E3D}" type="slidenum">
              <a:rPr lang="en-US" smtClean="0"/>
              <a:t>‹#›</a:t>
            </a:fld>
            <a:endParaRPr lang="en-US"/>
          </a:p>
        </p:txBody>
      </p:sp>
    </p:spTree>
    <p:extLst>
      <p:ext uri="{BB962C8B-B14F-4D97-AF65-F5344CB8AC3E}">
        <p14:creationId xmlns:p14="http://schemas.microsoft.com/office/powerpoint/2010/main" val="2472752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www.youtube.com/" TargetMode="External"/><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Прямоугольник 1"/>
          <p:cNvSpPr/>
          <p:nvPr/>
        </p:nvSpPr>
        <p:spPr>
          <a:xfrm>
            <a:off x="954975" y="286566"/>
            <a:ext cx="2875211" cy="707886"/>
          </a:xfrm>
          <a:prstGeom prst="rect">
            <a:avLst/>
          </a:prstGeom>
        </p:spPr>
        <p:txBody>
          <a:bodyPr wrap="none">
            <a:spAutoFit/>
          </a:bodyPr>
          <a:lstStyle/>
          <a:p>
            <a:r>
              <a:rPr lang="kk-KZ" sz="4000" b="1" i="1"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Тақырыбы: </a:t>
            </a:r>
            <a:endParaRPr lang="en-US" sz="4000" i="1" dirty="0"/>
          </a:p>
        </p:txBody>
      </p:sp>
      <p:sp>
        <p:nvSpPr>
          <p:cNvPr id="3" name="Прямоугольник 2"/>
          <p:cNvSpPr/>
          <p:nvPr/>
        </p:nvSpPr>
        <p:spPr>
          <a:xfrm>
            <a:off x="1146629" y="1236982"/>
            <a:ext cx="6096000" cy="1800493"/>
          </a:xfrm>
          <a:prstGeom prst="rect">
            <a:avLst/>
          </a:prstGeom>
        </p:spPr>
        <p:txBody>
          <a:bodyPr>
            <a:spAutoFit/>
          </a:bodyPr>
          <a:lstStyle/>
          <a:p>
            <a:r>
              <a:rPr lang="kk-KZ" sz="44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100" b="1" i="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Қашықтықтан</a:t>
            </a:r>
            <a:r>
              <a:rPr lang="en-US" sz="31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100" b="1" i="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оқыту</a:t>
            </a:r>
            <a:r>
              <a:rPr lang="en-US" sz="31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100" b="1" i="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кезінде</a:t>
            </a:r>
            <a:r>
              <a:rPr lang="en-US" sz="31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100" b="1" i="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оқушылар</a:t>
            </a:r>
            <a:r>
              <a:rPr lang="en-US" sz="31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100" b="1" i="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білімін</a:t>
            </a:r>
            <a:r>
              <a:rPr lang="en-US" sz="31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100" b="1" i="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бағалауда</a:t>
            </a:r>
            <a:r>
              <a:rPr lang="en-US" sz="31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100" b="1" i="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қолданылған</a:t>
            </a:r>
            <a:r>
              <a:rPr lang="en-US" sz="31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100" b="1" i="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тиімді</a:t>
            </a:r>
            <a:r>
              <a:rPr lang="en-US" sz="31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3100" b="1" i="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әдістерім</a:t>
            </a:r>
            <a:r>
              <a:rPr lang="en-US" sz="36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t>
            </a:r>
            <a:endParaRPr lang="en-US" dirty="0">
              <a:solidFill>
                <a:srgbClr val="FF0000"/>
              </a:solidFill>
            </a:endParaRPr>
          </a:p>
        </p:txBody>
      </p:sp>
      <p:sp>
        <p:nvSpPr>
          <p:cNvPr id="4" name="Прямоугольник 3"/>
          <p:cNvSpPr/>
          <p:nvPr/>
        </p:nvSpPr>
        <p:spPr>
          <a:xfrm rot="10800000" flipV="1">
            <a:off x="2002969" y="3912248"/>
            <a:ext cx="5558972" cy="1852815"/>
          </a:xfrm>
          <a:prstGeom prst="rect">
            <a:avLst/>
          </a:prstGeom>
        </p:spPr>
        <p:txBody>
          <a:bodyPr wrap="square">
            <a:spAutoFit/>
          </a:bodyPr>
          <a:lstStyle/>
          <a:p>
            <a:pPr algn="ctr">
              <a:lnSpc>
                <a:spcPct val="115000"/>
              </a:lnSpc>
              <a:spcAft>
                <a:spcPts val="800"/>
              </a:spcAft>
            </a:pPr>
            <a:r>
              <a:rPr lang="kk-KZ"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kk-KZ" sz="2400" b="1" dirty="0" smtClean="0">
                <a:effectLst/>
                <a:latin typeface="Times New Roman" panose="02020603050405020304" pitchFamily="18" charset="0"/>
                <a:ea typeface="Times New Roman" panose="02020603050405020304" pitchFamily="18" charset="0"/>
                <a:cs typeface="Times New Roman" panose="02020603050405020304" pitchFamily="18" charset="0"/>
              </a:rPr>
              <a:t>Маңғыстау обл.Ақтау қаласы</a:t>
            </a:r>
            <a:r>
              <a:rPr lang="kk-KZ"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b="1"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2000"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kk-KZ" sz="2000" b="1" dirty="0" smtClean="0">
                <a:effectLst/>
                <a:latin typeface="Times New Roman" panose="02020603050405020304" pitchFamily="18" charset="0"/>
                <a:ea typeface="Times New Roman" panose="02020603050405020304" pitchFamily="18" charset="0"/>
                <a:cs typeface="Times New Roman" panose="02020603050405020304" pitchFamily="18" charset="0"/>
              </a:rPr>
              <a:t>«ІТ   мектеп лицейі»  КММ</a:t>
            </a:r>
            <a:endParaRPr lang="en-US" sz="2000" b="1"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kk-KZ" sz="2000" b="1" dirty="0" smtClean="0">
                <a:effectLst/>
                <a:latin typeface="Times New Roman" panose="02020603050405020304" pitchFamily="18" charset="0"/>
                <a:ea typeface="Times New Roman" panose="02020603050405020304" pitchFamily="18" charset="0"/>
                <a:cs typeface="Times New Roman" panose="02020603050405020304" pitchFamily="18" charset="0"/>
              </a:rPr>
              <a:t>физика пәні мұғалімі </a:t>
            </a:r>
            <a:endParaRPr lang="en-US" sz="2000" b="1" dirty="0" smtClean="0">
              <a:effectLst/>
              <a:latin typeface="Calibri" panose="020F0502020204030204" pitchFamily="34" charset="0"/>
              <a:ea typeface="Calibri" panose="020F0502020204030204" pitchFamily="34" charset="0"/>
              <a:cs typeface="Times New Roman" panose="02020603050405020304" pitchFamily="18" charset="0"/>
            </a:endParaRPr>
          </a:p>
          <a:p>
            <a:r>
              <a:rPr lang="kk-KZ" sz="2400" b="1" dirty="0" smtClean="0">
                <a:effectLst/>
                <a:latin typeface="Times New Roman" panose="02020603050405020304" pitchFamily="18" charset="0"/>
                <a:ea typeface="Times New Roman" panose="02020603050405020304" pitchFamily="18" charset="0"/>
              </a:rPr>
              <a:t>          Доскалиева Жанил  Тулегеновн</a:t>
            </a:r>
            <a:r>
              <a:rPr lang="kk-KZ" sz="2400" dirty="0" smtClean="0">
                <a:effectLst/>
                <a:latin typeface="Times New Roman" panose="02020603050405020304" pitchFamily="18" charset="0"/>
                <a:ea typeface="Times New Roman" panose="02020603050405020304" pitchFamily="18" charset="0"/>
              </a:rPr>
              <a:t>а </a:t>
            </a:r>
            <a:endParaRPr lang="en-US" sz="2400" dirty="0"/>
          </a:p>
        </p:txBody>
      </p:sp>
      <p:pic>
        <p:nvPicPr>
          <p:cNvPr id="5" name="Рисунок 4"/>
          <p:cNvPicPr>
            <a:picLocks noChangeAspect="1"/>
          </p:cNvPicPr>
          <p:nvPr/>
        </p:nvPicPr>
        <p:blipFill>
          <a:blip r:embed="rId2"/>
          <a:stretch>
            <a:fillRect/>
          </a:stretch>
        </p:blipFill>
        <p:spPr>
          <a:xfrm>
            <a:off x="8882743" y="2412639"/>
            <a:ext cx="2467427" cy="3641251"/>
          </a:xfrm>
          <a:prstGeom prst="rect">
            <a:avLst/>
          </a:prstGeom>
        </p:spPr>
      </p:pic>
    </p:spTree>
    <p:extLst>
      <p:ext uri="{BB962C8B-B14F-4D97-AF65-F5344CB8AC3E}">
        <p14:creationId xmlns:p14="http://schemas.microsoft.com/office/powerpoint/2010/main" val="8804172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Прямоугольник 1"/>
          <p:cNvSpPr/>
          <p:nvPr/>
        </p:nvSpPr>
        <p:spPr>
          <a:xfrm>
            <a:off x="391885" y="174171"/>
            <a:ext cx="7257143" cy="3108543"/>
          </a:xfrm>
          <a:prstGeom prst="rect">
            <a:avLst/>
          </a:prstGeom>
        </p:spPr>
        <p:txBody>
          <a:bodyPr wrap="square">
            <a:spAutoFit/>
          </a:bodyPr>
          <a:lstStyle/>
          <a:p>
            <a:r>
              <a:rPr lang="kk-KZ" sz="2800" b="1" dirty="0" smtClean="0">
                <a:solidFill>
                  <a:srgbClr val="FF0000"/>
                </a:solidFill>
                <a:effectLst/>
                <a:latin typeface="Times New Roman" panose="02020603050405020304" pitchFamily="18" charset="0"/>
                <a:ea typeface="Times New Roman" panose="02020603050405020304" pitchFamily="18" charset="0"/>
              </a:rPr>
              <a:t>Қашықтықтан оқыту </a:t>
            </a:r>
            <a:r>
              <a:rPr lang="kk-KZ" sz="2800" b="1" dirty="0" smtClean="0">
                <a:solidFill>
                  <a:srgbClr val="333333"/>
                </a:solidFill>
                <a:effectLst/>
                <a:latin typeface="Times New Roman" panose="02020603050405020304" pitchFamily="18" charset="0"/>
                <a:ea typeface="Times New Roman" panose="02020603050405020304" pitchFamily="18" charset="0"/>
              </a:rPr>
              <a:t>дегеніміз — мұғалім мен оқушы арасында қандай да қашықтықта интернет ресурстарының сүйемелдеуімен өтілетін оқытудың формасы, яғни интернет желілерінің көмегімен белгілі бір арақашықтықта оқыту</a:t>
            </a:r>
            <a:endParaRPr lang="en-US" sz="2800" b="1" dirty="0"/>
          </a:p>
        </p:txBody>
      </p:sp>
      <p:pic>
        <p:nvPicPr>
          <p:cNvPr id="3" name="Рисунок 2"/>
          <p:cNvPicPr>
            <a:picLocks noChangeAspect="1"/>
          </p:cNvPicPr>
          <p:nvPr/>
        </p:nvPicPr>
        <p:blipFill>
          <a:blip r:embed="rId2"/>
          <a:stretch>
            <a:fillRect/>
          </a:stretch>
        </p:blipFill>
        <p:spPr>
          <a:xfrm>
            <a:off x="8384151" y="240053"/>
            <a:ext cx="3487832" cy="2299947"/>
          </a:xfrm>
          <a:prstGeom prst="rect">
            <a:avLst/>
          </a:prstGeom>
        </p:spPr>
      </p:pic>
      <p:sp>
        <p:nvSpPr>
          <p:cNvPr id="4" name="Прямоугольник 3"/>
          <p:cNvSpPr/>
          <p:nvPr/>
        </p:nvSpPr>
        <p:spPr>
          <a:xfrm>
            <a:off x="5341258" y="3443162"/>
            <a:ext cx="6096000" cy="584775"/>
          </a:xfrm>
          <a:prstGeom prst="rect">
            <a:avLst/>
          </a:prstGeom>
        </p:spPr>
        <p:txBody>
          <a:bodyPr>
            <a:spAutoFit/>
          </a:bodyPr>
          <a:lstStyle/>
          <a:p>
            <a:r>
              <a:rPr lang="kk-KZ" sz="3200" dirty="0" smtClean="0">
                <a:solidFill>
                  <a:srgbClr val="333333"/>
                </a:solidFill>
                <a:effectLst/>
                <a:latin typeface="Times New Roman" panose="02020603050405020304" pitchFamily="18" charset="0"/>
                <a:ea typeface="Times New Roman" panose="02020603050405020304" pitchFamily="18" charset="0"/>
              </a:rPr>
              <a:t> </a:t>
            </a:r>
            <a:endParaRPr lang="en-US" sz="3200" dirty="0"/>
          </a:p>
        </p:txBody>
      </p:sp>
      <p:sp>
        <p:nvSpPr>
          <p:cNvPr id="5" name="Прямоугольник 4"/>
          <p:cNvSpPr/>
          <p:nvPr/>
        </p:nvSpPr>
        <p:spPr>
          <a:xfrm>
            <a:off x="3512457" y="3062514"/>
            <a:ext cx="8244114" cy="2215991"/>
          </a:xfrm>
          <a:prstGeom prst="rect">
            <a:avLst/>
          </a:prstGeom>
        </p:spPr>
        <p:txBody>
          <a:bodyPr wrap="square">
            <a:spAutoFit/>
          </a:bodyPr>
          <a:lstStyle/>
          <a:p>
            <a:r>
              <a:rPr lang="ru-RU" sz="2400" b="1" i="1" dirty="0" smtClean="0">
                <a:solidFill>
                  <a:srgbClr val="212529"/>
                </a:solidFill>
                <a:effectLst/>
                <a:latin typeface="-apple-system"/>
              </a:rPr>
              <a:t> </a:t>
            </a:r>
          </a:p>
          <a:p>
            <a:r>
              <a:rPr lang="ru-RU" sz="2400" b="1" i="0" dirty="0" smtClean="0">
                <a:solidFill>
                  <a:srgbClr val="212529"/>
                </a:solidFill>
                <a:effectLst/>
                <a:latin typeface="-apple-system"/>
              </a:rPr>
              <a:t> </a:t>
            </a:r>
            <a:r>
              <a:rPr lang="ru-RU" sz="2400" b="1" i="0" dirty="0" err="1" smtClean="0">
                <a:solidFill>
                  <a:srgbClr val="212529"/>
                </a:solidFill>
                <a:effectLst/>
                <a:latin typeface="-apple-system"/>
              </a:rPr>
              <a:t>Қашықтан</a:t>
            </a:r>
            <a:r>
              <a:rPr lang="ru-RU" sz="2400" b="1" i="0" dirty="0" smtClean="0">
                <a:solidFill>
                  <a:srgbClr val="212529"/>
                </a:solidFill>
                <a:effectLst/>
                <a:latin typeface="-apple-system"/>
              </a:rPr>
              <a:t> </a:t>
            </a:r>
            <a:r>
              <a:rPr lang="ru-RU" sz="2400" b="1" i="0" dirty="0" err="1" smtClean="0">
                <a:solidFill>
                  <a:srgbClr val="212529"/>
                </a:solidFill>
                <a:effectLst/>
                <a:latin typeface="-apple-system"/>
              </a:rPr>
              <a:t>оқыту</a:t>
            </a:r>
            <a:r>
              <a:rPr lang="ru-RU" sz="2400" b="1" i="0" dirty="0" smtClean="0">
                <a:solidFill>
                  <a:srgbClr val="212529"/>
                </a:solidFill>
                <a:effectLst/>
                <a:latin typeface="-apple-system"/>
              </a:rPr>
              <a:t>… </a:t>
            </a:r>
            <a:r>
              <a:rPr lang="ru-RU" sz="2400" b="1" i="0" dirty="0" err="1" smtClean="0">
                <a:solidFill>
                  <a:srgbClr val="212529"/>
                </a:solidFill>
                <a:effectLst/>
                <a:latin typeface="-apple-system"/>
              </a:rPr>
              <a:t>Әрине</a:t>
            </a:r>
            <a:r>
              <a:rPr lang="ru-RU" sz="2400" b="1" i="0" dirty="0" smtClean="0">
                <a:solidFill>
                  <a:srgbClr val="212529"/>
                </a:solidFill>
                <a:effectLst/>
                <a:latin typeface="-apple-system"/>
              </a:rPr>
              <a:t> </a:t>
            </a:r>
            <a:r>
              <a:rPr lang="ru-RU" sz="2400" b="1" i="0" dirty="0" err="1" smtClean="0">
                <a:solidFill>
                  <a:srgbClr val="212529"/>
                </a:solidFill>
                <a:effectLst/>
                <a:latin typeface="-apple-system"/>
              </a:rPr>
              <a:t>қобалжу</a:t>
            </a:r>
            <a:r>
              <a:rPr lang="ru-RU" sz="2400" b="1" i="0" dirty="0" smtClean="0">
                <a:solidFill>
                  <a:srgbClr val="212529"/>
                </a:solidFill>
                <a:effectLst/>
                <a:latin typeface="-apple-system"/>
              </a:rPr>
              <a:t> </a:t>
            </a:r>
            <a:r>
              <a:rPr lang="ru-RU" sz="2400" b="1" i="0" dirty="0" err="1" smtClean="0">
                <a:solidFill>
                  <a:srgbClr val="212529"/>
                </a:solidFill>
                <a:effectLst/>
                <a:latin typeface="-apple-system"/>
              </a:rPr>
              <a:t>болды.</a:t>
            </a:r>
            <a:r>
              <a:rPr lang="ru-RU" sz="2400" b="1" i="1" dirty="0" err="1" smtClean="0">
                <a:solidFill>
                  <a:srgbClr val="212529"/>
                </a:solidFill>
                <a:latin typeface="-apple-system"/>
              </a:rPr>
              <a:t>Ізденсең</a:t>
            </a:r>
            <a:r>
              <a:rPr lang="ru-RU" sz="2400" b="1" i="1" dirty="0" smtClean="0">
                <a:solidFill>
                  <a:srgbClr val="212529"/>
                </a:solidFill>
                <a:latin typeface="-apple-system"/>
              </a:rPr>
              <a:t> </a:t>
            </a:r>
            <a:r>
              <a:rPr lang="ru-RU" sz="2400" b="1" i="1" dirty="0" err="1" smtClean="0">
                <a:solidFill>
                  <a:srgbClr val="212529"/>
                </a:solidFill>
                <a:latin typeface="-apple-system"/>
              </a:rPr>
              <a:t>қиындықтан</a:t>
            </a:r>
            <a:r>
              <a:rPr lang="ru-RU" sz="2400" b="1" i="1" dirty="0" smtClean="0">
                <a:solidFill>
                  <a:srgbClr val="212529"/>
                </a:solidFill>
                <a:latin typeface="-apple-system"/>
              </a:rPr>
              <a:t> </a:t>
            </a:r>
            <a:r>
              <a:rPr lang="ru-RU" sz="2400" b="1" i="1" dirty="0" err="1" smtClean="0">
                <a:solidFill>
                  <a:srgbClr val="212529"/>
                </a:solidFill>
                <a:latin typeface="-apple-system"/>
              </a:rPr>
              <a:t>шығатын</a:t>
            </a:r>
            <a:r>
              <a:rPr lang="ru-RU" sz="2400" b="1" i="1" dirty="0" smtClean="0">
                <a:solidFill>
                  <a:srgbClr val="212529"/>
                </a:solidFill>
                <a:latin typeface="-apple-system"/>
              </a:rPr>
              <a:t> </a:t>
            </a:r>
            <a:r>
              <a:rPr lang="ru-RU" sz="2400" b="1" i="1" dirty="0" err="1" smtClean="0">
                <a:solidFill>
                  <a:srgbClr val="212529"/>
                </a:solidFill>
                <a:latin typeface="-apple-system"/>
              </a:rPr>
              <a:t>жол</a:t>
            </a:r>
            <a:r>
              <a:rPr lang="ru-RU" sz="2400" b="1" i="1" dirty="0" smtClean="0">
                <a:solidFill>
                  <a:srgbClr val="212529"/>
                </a:solidFill>
                <a:latin typeface="-apple-system"/>
              </a:rPr>
              <a:t> </a:t>
            </a:r>
            <a:r>
              <a:rPr lang="ru-RU" sz="2400" b="1" i="1" dirty="0" err="1" smtClean="0">
                <a:solidFill>
                  <a:srgbClr val="212529"/>
                </a:solidFill>
                <a:latin typeface="-apple-system"/>
              </a:rPr>
              <a:t>табылады</a:t>
            </a:r>
            <a:r>
              <a:rPr lang="ru-RU" sz="2400" b="1" i="1" dirty="0" smtClean="0">
                <a:solidFill>
                  <a:srgbClr val="212529"/>
                </a:solidFill>
                <a:latin typeface="-apple-system"/>
              </a:rPr>
              <a:t>. </a:t>
            </a:r>
            <a:r>
              <a:rPr lang="ru-RU" sz="2400" b="1" i="1" dirty="0" err="1" smtClean="0">
                <a:solidFill>
                  <a:srgbClr val="212529"/>
                </a:solidFill>
                <a:latin typeface="-apple-system"/>
              </a:rPr>
              <a:t>Осындай</a:t>
            </a:r>
            <a:r>
              <a:rPr lang="ru-RU" sz="2400" b="1" i="1" dirty="0" smtClean="0">
                <a:solidFill>
                  <a:srgbClr val="212529"/>
                </a:solidFill>
                <a:latin typeface="-apple-system"/>
              </a:rPr>
              <a:t> сан </a:t>
            </a:r>
            <a:r>
              <a:rPr lang="ru-RU" sz="2400" b="1" i="1" dirty="0" err="1" smtClean="0">
                <a:solidFill>
                  <a:srgbClr val="212529"/>
                </a:solidFill>
                <a:latin typeface="-apple-system"/>
              </a:rPr>
              <a:t>қырлы</a:t>
            </a:r>
            <a:r>
              <a:rPr lang="ru-RU" sz="2400" b="1" i="1" dirty="0" smtClean="0">
                <a:solidFill>
                  <a:srgbClr val="212529"/>
                </a:solidFill>
                <a:latin typeface="-apple-system"/>
              </a:rPr>
              <a:t> ,</a:t>
            </a:r>
            <a:r>
              <a:rPr lang="ru-RU" sz="2400" b="1" i="1" dirty="0" err="1" smtClean="0">
                <a:solidFill>
                  <a:srgbClr val="212529"/>
                </a:solidFill>
                <a:latin typeface="-apple-system"/>
              </a:rPr>
              <a:t>әрі</a:t>
            </a:r>
            <a:r>
              <a:rPr lang="ru-RU" sz="2400" b="1" i="1" dirty="0" smtClean="0">
                <a:solidFill>
                  <a:srgbClr val="212529"/>
                </a:solidFill>
                <a:latin typeface="-apple-system"/>
              </a:rPr>
              <a:t> </a:t>
            </a:r>
            <a:r>
              <a:rPr lang="ru-RU" sz="2400" b="1" i="1" dirty="0" err="1" smtClean="0">
                <a:solidFill>
                  <a:srgbClr val="212529"/>
                </a:solidFill>
                <a:latin typeface="-apple-system"/>
              </a:rPr>
              <a:t>күрделі</a:t>
            </a:r>
            <a:r>
              <a:rPr lang="ru-RU" sz="2400" b="1" i="1" dirty="0" smtClean="0">
                <a:solidFill>
                  <a:srgbClr val="212529"/>
                </a:solidFill>
                <a:latin typeface="-apple-system"/>
              </a:rPr>
              <a:t> </a:t>
            </a:r>
            <a:r>
              <a:rPr lang="ru-RU" sz="2400" b="1" i="1" dirty="0" err="1" smtClean="0">
                <a:solidFill>
                  <a:srgbClr val="212529"/>
                </a:solidFill>
                <a:latin typeface="-apple-system"/>
              </a:rPr>
              <a:t>мәселелерді</a:t>
            </a:r>
            <a:r>
              <a:rPr lang="ru-RU" sz="2400" b="1" i="1" dirty="0" smtClean="0">
                <a:solidFill>
                  <a:srgbClr val="212529"/>
                </a:solidFill>
                <a:latin typeface="-apple-system"/>
              </a:rPr>
              <a:t> </a:t>
            </a:r>
            <a:r>
              <a:rPr lang="ru-RU" sz="2400" b="1" i="1" dirty="0" err="1" smtClean="0">
                <a:solidFill>
                  <a:srgbClr val="212529"/>
                </a:solidFill>
                <a:latin typeface="-apple-system"/>
              </a:rPr>
              <a:t>шешуде</a:t>
            </a:r>
            <a:r>
              <a:rPr lang="ru-RU" sz="2400" b="1" i="1" dirty="0" smtClean="0">
                <a:solidFill>
                  <a:srgbClr val="212529"/>
                </a:solidFill>
                <a:latin typeface="-apple-system"/>
              </a:rPr>
              <a:t> </a:t>
            </a:r>
            <a:r>
              <a:rPr lang="ru-RU" sz="2400" b="1" i="1" dirty="0" err="1" smtClean="0">
                <a:solidFill>
                  <a:srgbClr val="212529"/>
                </a:solidFill>
                <a:latin typeface="-apple-system"/>
              </a:rPr>
              <a:t>мұғалімнің</a:t>
            </a:r>
            <a:r>
              <a:rPr lang="ru-RU" sz="2400" b="1" i="1" dirty="0" smtClean="0">
                <a:solidFill>
                  <a:srgbClr val="212529"/>
                </a:solidFill>
                <a:latin typeface="-apple-system"/>
              </a:rPr>
              <a:t> </a:t>
            </a:r>
            <a:r>
              <a:rPr lang="ru-RU" sz="2400" b="1" i="1" dirty="0" err="1" smtClean="0">
                <a:solidFill>
                  <a:srgbClr val="212529"/>
                </a:solidFill>
                <a:latin typeface="-apple-system"/>
              </a:rPr>
              <a:t>атқарар</a:t>
            </a:r>
            <a:r>
              <a:rPr lang="ru-RU" sz="2400" b="1" i="1" dirty="0" smtClean="0">
                <a:solidFill>
                  <a:srgbClr val="212529"/>
                </a:solidFill>
                <a:latin typeface="-apple-system"/>
              </a:rPr>
              <a:t> </a:t>
            </a:r>
            <a:r>
              <a:rPr lang="ru-RU" sz="2400" b="1" i="1" dirty="0" err="1" smtClean="0">
                <a:solidFill>
                  <a:srgbClr val="212529"/>
                </a:solidFill>
                <a:latin typeface="-apple-system"/>
              </a:rPr>
              <a:t>ролі</a:t>
            </a:r>
            <a:r>
              <a:rPr lang="ru-RU" sz="2400" b="1" i="1" dirty="0" smtClean="0">
                <a:solidFill>
                  <a:srgbClr val="212529"/>
                </a:solidFill>
                <a:latin typeface="-apple-system"/>
              </a:rPr>
              <a:t> </a:t>
            </a:r>
            <a:r>
              <a:rPr lang="ru-RU" sz="2400" b="1" i="1" dirty="0" err="1" smtClean="0">
                <a:solidFill>
                  <a:srgbClr val="212529"/>
                </a:solidFill>
                <a:latin typeface="-apple-system"/>
              </a:rPr>
              <a:t>зор</a:t>
            </a:r>
            <a:r>
              <a:rPr lang="ru-RU" sz="2400" b="1" i="1" dirty="0" smtClean="0">
                <a:solidFill>
                  <a:srgbClr val="212529"/>
                </a:solidFill>
                <a:latin typeface="-apple-system"/>
              </a:rPr>
              <a:t>.</a:t>
            </a:r>
          </a:p>
          <a:p>
            <a:r>
              <a:rPr lang="ru-RU" b="1" i="1" dirty="0" smtClean="0">
                <a:solidFill>
                  <a:srgbClr val="212529"/>
                </a:solidFill>
                <a:latin typeface="-apple-system"/>
              </a:rPr>
              <a:t> </a:t>
            </a:r>
            <a:endParaRPr lang="en-US" b="1" i="1" dirty="0"/>
          </a:p>
        </p:txBody>
      </p:sp>
      <p:pic>
        <p:nvPicPr>
          <p:cNvPr id="7" name="Рисунок 6"/>
          <p:cNvPicPr>
            <a:picLocks noChangeAspect="1"/>
          </p:cNvPicPr>
          <p:nvPr/>
        </p:nvPicPr>
        <p:blipFill>
          <a:blip r:embed="rId3"/>
          <a:stretch>
            <a:fillRect/>
          </a:stretch>
        </p:blipFill>
        <p:spPr>
          <a:xfrm>
            <a:off x="307069" y="3686629"/>
            <a:ext cx="3257551" cy="1784665"/>
          </a:xfrm>
          <a:prstGeom prst="rect">
            <a:avLst/>
          </a:prstGeom>
        </p:spPr>
      </p:pic>
    </p:spTree>
    <p:extLst>
      <p:ext uri="{BB962C8B-B14F-4D97-AF65-F5344CB8AC3E}">
        <p14:creationId xmlns:p14="http://schemas.microsoft.com/office/powerpoint/2010/main" val="13389338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6388220" y="957942"/>
            <a:ext cx="5658637" cy="4368800"/>
          </a:xfrm>
          <a:prstGeom prst="rect">
            <a:avLst/>
          </a:prstGeom>
          <a:solidFill>
            <a:schemeClr val="accent6">
              <a:lumMod val="60000"/>
              <a:lumOff val="40000"/>
            </a:schemeClr>
          </a:solidFill>
        </p:spPr>
      </p:pic>
      <p:sp>
        <p:nvSpPr>
          <p:cNvPr id="3" name="Прямоугольник 2"/>
          <p:cNvSpPr/>
          <p:nvPr/>
        </p:nvSpPr>
        <p:spPr>
          <a:xfrm>
            <a:off x="478971" y="464457"/>
            <a:ext cx="5776685" cy="5703869"/>
          </a:xfrm>
          <a:prstGeom prst="rect">
            <a:avLst/>
          </a:prstGeom>
          <a:solidFill>
            <a:schemeClr val="accent2">
              <a:lumMod val="20000"/>
              <a:lumOff val="80000"/>
            </a:schemeClr>
          </a:solidFill>
        </p:spPr>
        <p:txBody>
          <a:bodyPr wrap="square">
            <a:spAutoFit/>
          </a:bodyPr>
          <a:lstStyle/>
          <a:p>
            <a:pPr>
              <a:lnSpc>
                <a:spcPct val="107000"/>
              </a:lnSpc>
              <a:spcAft>
                <a:spcPts val="0"/>
              </a:spcAft>
            </a:pPr>
            <a:r>
              <a:rPr lang="kk-KZ" b="1" dirty="0" smtClean="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Қашықтықтан оқытудың көптеген  платформалары бар.  Оның ішінде көп  пайдаланатыны   mektep.edu.kz, whatsapp,  google формы, google classroom  , </a:t>
            </a:r>
            <a:r>
              <a:rPr lang="kk-KZ" b="1" u="sng" dirty="0" smtClean="0">
                <a:solidFill>
                  <a:srgbClr val="444444"/>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www.youtube.com</a:t>
            </a:r>
            <a:r>
              <a:rPr lang="kk-KZ" b="1" dirty="0" smtClean="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 . Оқушылар үшін де, мұғалімдер үшін де ең қолайлысы    Watsapp арқылы әрбір оқушының тапсырмасын тексеріп қайта кері байланыс жасау жылдам, әрі ыңғайлы. Алайда оныңда мұғалімге өте үлкен ауыртпашылық келтіретінін өткен тоқсанда көрдік.Әр баланың тапсырмасын тексеріп, шұқшиып отырғаныңда ұзақ уақытты талап етеді,әрі  өзім 200-ден аса балаға сабақ беремін . Сондықтан оқушы білімін бағалаудың оңай ,әрі тиімді әдістері ретінде  quizz.com,  socrative, </a:t>
            </a:r>
          </a:p>
          <a:p>
            <a:pPr>
              <a:lnSpc>
                <a:spcPct val="107000"/>
              </a:lnSpc>
              <a:spcAft>
                <a:spcPts val="0"/>
              </a:spcAft>
            </a:pPr>
            <a:r>
              <a:rPr lang="kk-KZ" b="1" dirty="0" smtClean="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learning .apps деген платформаларды қолдануды шештім. Бұл платформаларды көктемгі каникул күндері онлайнмен үйрендім.</a:t>
            </a:r>
            <a:endParaRPr lang="en-US" b="1" dirty="0" smtClean="0">
              <a:effectLst/>
              <a:latin typeface="Calibri" panose="020F0502020204030204" pitchFamily="34" charset="0"/>
              <a:ea typeface="Calibri" panose="020F0502020204030204" pitchFamily="34" charset="0"/>
              <a:cs typeface="Times New Roman" panose="02020603050405020304" pitchFamily="18" charset="0"/>
            </a:endParaRPr>
          </a:p>
          <a:p>
            <a:r>
              <a:rPr lang="kk-KZ" b="1" dirty="0" smtClean="0">
                <a:solidFill>
                  <a:srgbClr val="333333"/>
                </a:solidFill>
                <a:effectLst/>
                <a:latin typeface="Times New Roman" panose="02020603050405020304" pitchFamily="18" charset="0"/>
                <a:ea typeface="Times New Roman" panose="02020603050405020304" pitchFamily="18" charset="0"/>
              </a:rPr>
              <a:t> Бұл оқудың маған көп көмегі тиді</a:t>
            </a:r>
            <a:endParaRPr lang="kk-KZ" b="1" dirty="0" smtClean="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0"/>
              </a:spcAft>
            </a:pPr>
            <a:r>
              <a:rPr lang="kk-KZ" b="1" dirty="0" smtClean="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b="1" dirty="0"/>
          </a:p>
        </p:txBody>
      </p:sp>
    </p:spTree>
    <p:extLst>
      <p:ext uri="{BB962C8B-B14F-4D97-AF65-F5344CB8AC3E}">
        <p14:creationId xmlns:p14="http://schemas.microsoft.com/office/powerpoint/2010/main" val="5549918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Прямоугольник 1"/>
          <p:cNvSpPr/>
          <p:nvPr/>
        </p:nvSpPr>
        <p:spPr>
          <a:xfrm>
            <a:off x="279783" y="206997"/>
            <a:ext cx="5112233" cy="655116"/>
          </a:xfrm>
          <a:prstGeom prst="rect">
            <a:avLst/>
          </a:prstGeom>
        </p:spPr>
        <p:txBody>
          <a:bodyPr wrap="none">
            <a:spAutoFit/>
          </a:bodyPr>
          <a:lstStyle/>
          <a:p>
            <a:pPr>
              <a:lnSpc>
                <a:spcPct val="107000"/>
              </a:lnSpc>
              <a:spcAft>
                <a:spcPts val="800"/>
              </a:spcAft>
            </a:pPr>
            <a:r>
              <a:rPr lang="kk-KZ" sz="1200" dirty="0" smtClean="0">
                <a:solidFill>
                  <a:srgbClr val="212529"/>
                </a:solidFill>
                <a:effectLst/>
                <a:latin typeface="Segoe UI" panose="020B0502040204020203" pitchFamily="34" charset="0"/>
                <a:ea typeface="Times New Roman" panose="02020603050405020304" pitchFamily="18" charset="0"/>
                <a:cs typeface="Times New Roman" panose="02020603050405020304" pitchFamily="18" charset="0"/>
              </a:rPr>
              <a:t> </a:t>
            </a:r>
            <a:r>
              <a:rPr lang="kk-KZ" sz="3600" b="1" i="1" dirty="0" smtClean="0">
                <a:solidFill>
                  <a:schemeClr val="bg2"/>
                </a:solidFill>
                <a:effectLst/>
                <a:latin typeface="Segoe UI" panose="020B0502040204020203" pitchFamily="34" charset="0"/>
                <a:ea typeface="Times New Roman" panose="02020603050405020304" pitchFamily="18" charset="0"/>
                <a:cs typeface="Times New Roman" panose="02020603050405020304" pitchFamily="18" charset="0"/>
              </a:rPr>
              <a:t>Жасалған жұмыстар</a:t>
            </a:r>
            <a:endParaRPr lang="en-US" sz="3600" b="1" i="1" dirty="0">
              <a:solidFill>
                <a:schemeClr val="bg2"/>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p:cNvPicPr>
            <a:picLocks noChangeAspect="1"/>
          </p:cNvPicPr>
          <p:nvPr/>
        </p:nvPicPr>
        <p:blipFill>
          <a:blip r:embed="rId3"/>
          <a:stretch>
            <a:fillRect/>
          </a:stretch>
        </p:blipFill>
        <p:spPr>
          <a:xfrm>
            <a:off x="1563668" y="1460593"/>
            <a:ext cx="2544461" cy="4657131"/>
          </a:xfrm>
          <a:prstGeom prst="rect">
            <a:avLst/>
          </a:prstGeom>
        </p:spPr>
      </p:pic>
      <p:pic>
        <p:nvPicPr>
          <p:cNvPr id="9" name="Рисунок 8"/>
          <p:cNvPicPr>
            <a:picLocks noChangeAspect="1"/>
          </p:cNvPicPr>
          <p:nvPr/>
        </p:nvPicPr>
        <p:blipFill>
          <a:blip r:embed="rId4"/>
          <a:stretch>
            <a:fillRect/>
          </a:stretch>
        </p:blipFill>
        <p:spPr>
          <a:xfrm>
            <a:off x="-263818" y="2316253"/>
            <a:ext cx="1947928" cy="3462983"/>
          </a:xfrm>
          <a:prstGeom prst="rect">
            <a:avLst/>
          </a:prstGeom>
        </p:spPr>
      </p:pic>
      <p:pic>
        <p:nvPicPr>
          <p:cNvPr id="12" name="Рисунок 11"/>
          <p:cNvPicPr>
            <a:picLocks noChangeAspect="1"/>
          </p:cNvPicPr>
          <p:nvPr/>
        </p:nvPicPr>
        <p:blipFill>
          <a:blip r:embed="rId5"/>
          <a:stretch>
            <a:fillRect/>
          </a:stretch>
        </p:blipFill>
        <p:spPr>
          <a:xfrm>
            <a:off x="6042295" y="4351129"/>
            <a:ext cx="3328704" cy="2182557"/>
          </a:xfrm>
          <a:prstGeom prst="rect">
            <a:avLst/>
          </a:prstGeom>
        </p:spPr>
      </p:pic>
      <p:pic>
        <p:nvPicPr>
          <p:cNvPr id="13" name="Рисунок 12"/>
          <p:cNvPicPr>
            <a:picLocks noChangeAspect="1"/>
          </p:cNvPicPr>
          <p:nvPr/>
        </p:nvPicPr>
        <p:blipFill>
          <a:blip r:embed="rId6"/>
          <a:stretch>
            <a:fillRect/>
          </a:stretch>
        </p:blipFill>
        <p:spPr>
          <a:xfrm rot="3340374">
            <a:off x="9086095" y="4126705"/>
            <a:ext cx="3184873" cy="2631404"/>
          </a:xfrm>
          <a:prstGeom prst="rect">
            <a:avLst/>
          </a:prstGeom>
        </p:spPr>
      </p:pic>
      <p:pic>
        <p:nvPicPr>
          <p:cNvPr id="14" name="Рисунок 13"/>
          <p:cNvPicPr>
            <a:picLocks noChangeAspect="1"/>
          </p:cNvPicPr>
          <p:nvPr/>
        </p:nvPicPr>
        <p:blipFill>
          <a:blip r:embed="rId7"/>
          <a:stretch>
            <a:fillRect/>
          </a:stretch>
        </p:blipFill>
        <p:spPr>
          <a:xfrm>
            <a:off x="-36047" y="4646225"/>
            <a:ext cx="3027150" cy="2069979"/>
          </a:xfrm>
          <a:prstGeom prst="rect">
            <a:avLst/>
          </a:prstGeom>
        </p:spPr>
      </p:pic>
      <p:pic>
        <p:nvPicPr>
          <p:cNvPr id="15" name="Рисунок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47723" y="276178"/>
            <a:ext cx="3756917" cy="4080150"/>
          </a:xfrm>
          <a:prstGeom prst="rect">
            <a:avLst/>
          </a:prstGeom>
        </p:spPr>
      </p:pic>
      <p:pic>
        <p:nvPicPr>
          <p:cNvPr id="16" name="Рисунок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53212" y="2572348"/>
            <a:ext cx="2988004" cy="4230914"/>
          </a:xfrm>
          <a:prstGeom prst="rect">
            <a:avLst/>
          </a:prstGeom>
        </p:spPr>
      </p:pic>
      <p:pic>
        <p:nvPicPr>
          <p:cNvPr id="17" name="Рисунок 16"/>
          <p:cNvPicPr>
            <a:picLocks noChangeAspect="1"/>
          </p:cNvPicPr>
          <p:nvPr/>
        </p:nvPicPr>
        <p:blipFill>
          <a:blip r:embed="rId10"/>
          <a:stretch>
            <a:fillRect/>
          </a:stretch>
        </p:blipFill>
        <p:spPr>
          <a:xfrm>
            <a:off x="9102405" y="-246888"/>
            <a:ext cx="2883658" cy="5121084"/>
          </a:xfrm>
          <a:prstGeom prst="rect">
            <a:avLst/>
          </a:prstGeom>
        </p:spPr>
      </p:pic>
    </p:spTree>
    <p:extLst>
      <p:ext uri="{BB962C8B-B14F-4D97-AF65-F5344CB8AC3E}">
        <p14:creationId xmlns:p14="http://schemas.microsoft.com/office/powerpoint/2010/main" val="20373462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1690688"/>
          </a:xfrm>
          <a:solidFill>
            <a:schemeClr val="accent4">
              <a:lumMod val="20000"/>
              <a:lumOff val="80000"/>
            </a:schemeClr>
          </a:solidFill>
        </p:spPr>
        <p:txBody>
          <a:bodyPr/>
          <a:lstStyle/>
          <a:p>
            <a:r>
              <a:rPr lang="kk-KZ" b="1" i="1" dirty="0" smtClean="0">
                <a:solidFill>
                  <a:srgbClr val="FF0000"/>
                </a:solidFill>
              </a:rPr>
              <a:t>Оқушы білімін бағалаудағы жұмыстарым</a:t>
            </a:r>
            <a:endParaRPr lang="en-US" b="1" i="1" dirty="0">
              <a:solidFill>
                <a:srgbClr val="FF0000"/>
              </a:solidFill>
            </a:endParaRPr>
          </a:p>
        </p:txBody>
      </p:sp>
      <p:pic>
        <p:nvPicPr>
          <p:cNvPr id="5" name="Рисунок 4"/>
          <p:cNvPicPr>
            <a:picLocks noChangeAspect="1"/>
          </p:cNvPicPr>
          <p:nvPr/>
        </p:nvPicPr>
        <p:blipFill>
          <a:blip r:embed="rId2"/>
          <a:stretch>
            <a:fillRect/>
          </a:stretch>
        </p:blipFill>
        <p:spPr>
          <a:xfrm>
            <a:off x="5434240" y="1887763"/>
            <a:ext cx="2996294" cy="5326744"/>
          </a:xfrm>
          <a:prstGeom prst="rect">
            <a:avLst/>
          </a:prstGeom>
        </p:spPr>
      </p:pic>
      <p:pic>
        <p:nvPicPr>
          <p:cNvPr id="6" name="Рисунок 5"/>
          <p:cNvPicPr>
            <a:picLocks noChangeAspect="1"/>
          </p:cNvPicPr>
          <p:nvPr/>
        </p:nvPicPr>
        <p:blipFill>
          <a:blip r:embed="rId3"/>
          <a:stretch>
            <a:fillRect/>
          </a:stretch>
        </p:blipFill>
        <p:spPr>
          <a:xfrm>
            <a:off x="8297299" y="2078937"/>
            <a:ext cx="2996294" cy="5326744"/>
          </a:xfrm>
          <a:prstGeom prst="rect">
            <a:avLst/>
          </a:prstGeom>
        </p:spPr>
      </p:pic>
      <p:pic>
        <p:nvPicPr>
          <p:cNvPr id="7" name="Рисунок 6"/>
          <p:cNvPicPr>
            <a:picLocks noChangeAspect="1"/>
          </p:cNvPicPr>
          <p:nvPr/>
        </p:nvPicPr>
        <p:blipFill>
          <a:blip r:embed="rId4"/>
          <a:stretch>
            <a:fillRect/>
          </a:stretch>
        </p:blipFill>
        <p:spPr>
          <a:xfrm>
            <a:off x="10470211" y="2655942"/>
            <a:ext cx="1646764" cy="2927580"/>
          </a:xfrm>
          <a:prstGeom prst="rect">
            <a:avLst/>
          </a:prstGeom>
        </p:spPr>
      </p:pic>
      <p:pic>
        <p:nvPicPr>
          <p:cNvPr id="9" name="Рисунок 8"/>
          <p:cNvPicPr>
            <a:picLocks noChangeAspect="1"/>
          </p:cNvPicPr>
          <p:nvPr/>
        </p:nvPicPr>
        <p:blipFill>
          <a:blip r:embed="rId5"/>
          <a:stretch>
            <a:fillRect/>
          </a:stretch>
        </p:blipFill>
        <p:spPr>
          <a:xfrm>
            <a:off x="2342581" y="1690689"/>
            <a:ext cx="3224893" cy="5733143"/>
          </a:xfrm>
          <a:prstGeom prst="rect">
            <a:avLst/>
          </a:prstGeom>
        </p:spPr>
      </p:pic>
      <p:pic>
        <p:nvPicPr>
          <p:cNvPr id="11" name="Объект 10"/>
          <p:cNvPicPr>
            <a:picLocks noGrp="1" noChangeAspect="1"/>
          </p:cNvPicPr>
          <p:nvPr>
            <p:ph idx="1"/>
          </p:nvPr>
        </p:nvPicPr>
        <p:blipFill>
          <a:blip r:embed="rId6" cstate="print">
            <a:extLst>
              <a:ext uri="{28A0092B-C50C-407E-A947-70E740481C1C}">
                <a14:useLocalDpi xmlns:a14="http://schemas.microsoft.com/office/drawing/2010/main" val="0"/>
              </a:ext>
            </a:extLst>
          </a:blip>
          <a:stretch>
            <a:fillRect/>
          </a:stretch>
        </p:blipFill>
        <p:spPr>
          <a:xfrm>
            <a:off x="229432" y="1944063"/>
            <a:ext cx="2589136" cy="4351338"/>
          </a:xfrm>
        </p:spPr>
      </p:pic>
    </p:spTree>
    <p:extLst>
      <p:ext uri="{BB962C8B-B14F-4D97-AF65-F5344CB8AC3E}">
        <p14:creationId xmlns:p14="http://schemas.microsoft.com/office/powerpoint/2010/main" val="34016859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kk-KZ" b="1" i="1" dirty="0" smtClean="0">
                <a:solidFill>
                  <a:schemeClr val="bg2"/>
                </a:solidFill>
                <a:latin typeface="Times New Roman" panose="02020603050405020304" pitchFamily="18" charset="0"/>
                <a:cs typeface="Times New Roman" panose="02020603050405020304" pitchFamily="18" charset="0"/>
              </a:rPr>
              <a:t>Жұмыстар нәтижесі</a:t>
            </a:r>
            <a:endParaRPr lang="en-US" b="1" i="1" dirty="0">
              <a:solidFill>
                <a:schemeClr val="bg2"/>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3"/>
          <a:stretch>
            <a:fillRect/>
          </a:stretch>
        </p:blipFill>
        <p:spPr>
          <a:xfrm>
            <a:off x="0" y="41219"/>
            <a:ext cx="2447627" cy="4351338"/>
          </a:xfrm>
          <a:prstGeom prst="rect">
            <a:avLst/>
          </a:prstGeom>
        </p:spPr>
      </p:pic>
      <p:pic>
        <p:nvPicPr>
          <p:cNvPr id="5" name="Рисунок 4"/>
          <p:cNvPicPr>
            <a:picLocks noChangeAspect="1"/>
          </p:cNvPicPr>
          <p:nvPr/>
        </p:nvPicPr>
        <p:blipFill>
          <a:blip r:embed="rId4"/>
          <a:stretch>
            <a:fillRect/>
          </a:stretch>
        </p:blipFill>
        <p:spPr>
          <a:xfrm>
            <a:off x="1946033" y="1718241"/>
            <a:ext cx="3039603" cy="5403738"/>
          </a:xfrm>
          <a:prstGeom prst="rect">
            <a:avLst/>
          </a:prstGeom>
        </p:spPr>
      </p:pic>
      <p:pic>
        <p:nvPicPr>
          <p:cNvPr id="6" name="Рисунок 5"/>
          <p:cNvPicPr>
            <a:picLocks noChangeAspect="1"/>
          </p:cNvPicPr>
          <p:nvPr/>
        </p:nvPicPr>
        <p:blipFill>
          <a:blip r:embed="rId5"/>
          <a:stretch>
            <a:fillRect/>
          </a:stretch>
        </p:blipFill>
        <p:spPr>
          <a:xfrm>
            <a:off x="5165644" y="1798184"/>
            <a:ext cx="2987499" cy="5425054"/>
          </a:xfrm>
          <a:prstGeom prst="rect">
            <a:avLst/>
          </a:prstGeom>
        </p:spPr>
      </p:pic>
      <p:pic>
        <p:nvPicPr>
          <p:cNvPr id="7" name="Рисунок 6"/>
          <p:cNvPicPr>
            <a:picLocks noChangeAspect="1"/>
          </p:cNvPicPr>
          <p:nvPr/>
        </p:nvPicPr>
        <p:blipFill>
          <a:blip r:embed="rId6"/>
          <a:stretch>
            <a:fillRect/>
          </a:stretch>
        </p:blipFill>
        <p:spPr>
          <a:xfrm>
            <a:off x="9035674" y="52786"/>
            <a:ext cx="3780036" cy="8917667"/>
          </a:xfrm>
          <a:prstGeom prst="rect">
            <a:avLst/>
          </a:prstGeom>
          <a:solidFill>
            <a:schemeClr val="accent4">
              <a:lumMod val="75000"/>
            </a:schemeClr>
          </a:solidFill>
        </p:spPr>
      </p:pic>
      <p:pic>
        <p:nvPicPr>
          <p:cNvPr id="8" name="Рисунок 7"/>
          <p:cNvPicPr>
            <a:picLocks noChangeAspect="1"/>
          </p:cNvPicPr>
          <p:nvPr/>
        </p:nvPicPr>
        <p:blipFill>
          <a:blip r:embed="rId7"/>
          <a:stretch>
            <a:fillRect/>
          </a:stretch>
        </p:blipFill>
        <p:spPr>
          <a:xfrm>
            <a:off x="8333151" y="3195243"/>
            <a:ext cx="2672303" cy="4750763"/>
          </a:xfrm>
          <a:prstGeom prst="rect">
            <a:avLst/>
          </a:prstGeom>
        </p:spPr>
      </p:pic>
      <p:pic>
        <p:nvPicPr>
          <p:cNvPr id="9" name="Рисунок 8"/>
          <p:cNvPicPr>
            <a:picLocks noChangeAspect="1"/>
          </p:cNvPicPr>
          <p:nvPr/>
        </p:nvPicPr>
        <p:blipFill>
          <a:blip r:embed="rId8"/>
          <a:stretch>
            <a:fillRect/>
          </a:stretch>
        </p:blipFill>
        <p:spPr>
          <a:xfrm>
            <a:off x="-167193" y="4223657"/>
            <a:ext cx="3363149" cy="2925875"/>
          </a:xfrm>
          <a:prstGeom prst="rect">
            <a:avLst/>
          </a:prstGeom>
        </p:spPr>
      </p:pic>
    </p:spTree>
    <p:extLst>
      <p:ext uri="{BB962C8B-B14F-4D97-AF65-F5344CB8AC3E}">
        <p14:creationId xmlns:p14="http://schemas.microsoft.com/office/powerpoint/2010/main" val="36355703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4321655" y="1779946"/>
            <a:ext cx="2706859" cy="7498730"/>
          </a:xfrm>
          <a:prstGeom prst="rect">
            <a:avLst/>
          </a:prstGeom>
        </p:spPr>
      </p:pic>
      <p:pic>
        <p:nvPicPr>
          <p:cNvPr id="8" name="Рисунок 7"/>
          <p:cNvPicPr>
            <a:picLocks noChangeAspect="1"/>
          </p:cNvPicPr>
          <p:nvPr/>
        </p:nvPicPr>
        <p:blipFill>
          <a:blip r:embed="rId3"/>
          <a:stretch>
            <a:fillRect/>
          </a:stretch>
        </p:blipFill>
        <p:spPr>
          <a:xfrm>
            <a:off x="0" y="0"/>
            <a:ext cx="10644539" cy="1304657"/>
          </a:xfrm>
          <a:prstGeom prst="rect">
            <a:avLst/>
          </a:prstGeom>
        </p:spPr>
      </p:pic>
      <p:sp>
        <p:nvSpPr>
          <p:cNvPr id="7" name="Заголовок 6"/>
          <p:cNvSpPr>
            <a:spLocks noGrp="1"/>
          </p:cNvSpPr>
          <p:nvPr>
            <p:ph type="title"/>
          </p:nvPr>
        </p:nvSpPr>
        <p:spPr>
          <a:solidFill>
            <a:schemeClr val="bg1"/>
          </a:solidFill>
        </p:spPr>
        <p:txBody>
          <a:bodyPr>
            <a:normAutofit fontScale="90000"/>
          </a:bodyPr>
          <a:lstStyle/>
          <a:p>
            <a:r>
              <a:rPr lang="kk-KZ" b="1" i="1" dirty="0" smtClean="0">
                <a:latin typeface="Times New Roman" panose="02020603050405020304" pitchFamily="18" charset="0"/>
                <a:cs typeface="Times New Roman" panose="02020603050405020304" pitchFamily="18" charset="0"/>
              </a:rPr>
              <a:t>Ойын түріндегі тапсырмалар оқушылардың сабаққа деген қызығушылығын арттырады</a:t>
            </a:r>
            <a:r>
              <a:rPr lang="kk-KZ" dirty="0" smtClean="0"/>
              <a:t>.</a:t>
            </a:r>
            <a:endParaRPr lang="en-US" dirty="0"/>
          </a:p>
        </p:txBody>
      </p:sp>
      <p:pic>
        <p:nvPicPr>
          <p:cNvPr id="13" name="Объект 12"/>
          <p:cNvPicPr>
            <a:picLocks noGrp="1" noChangeAspect="1"/>
          </p:cNvPicPr>
          <p:nvPr>
            <p:ph idx="1"/>
          </p:nvPr>
        </p:nvPicPr>
        <p:blipFill>
          <a:blip r:embed="rId4"/>
          <a:stretch>
            <a:fillRect/>
          </a:stretch>
        </p:blipFill>
        <p:spPr>
          <a:xfrm>
            <a:off x="581554" y="2040608"/>
            <a:ext cx="3062538" cy="4351338"/>
          </a:xfrm>
          <a:prstGeom prst="rect">
            <a:avLst/>
          </a:prstGeom>
        </p:spPr>
      </p:pic>
      <p:pic>
        <p:nvPicPr>
          <p:cNvPr id="14" name="Рисунок 13"/>
          <p:cNvPicPr>
            <a:picLocks noChangeAspect="1"/>
          </p:cNvPicPr>
          <p:nvPr/>
        </p:nvPicPr>
        <p:blipFill>
          <a:blip r:embed="rId5"/>
          <a:stretch>
            <a:fillRect/>
          </a:stretch>
        </p:blipFill>
        <p:spPr>
          <a:xfrm>
            <a:off x="7223499" y="1669782"/>
            <a:ext cx="3452738" cy="5141124"/>
          </a:xfrm>
          <a:prstGeom prst="rect">
            <a:avLst/>
          </a:prstGeom>
        </p:spPr>
      </p:pic>
    </p:spTree>
    <p:extLst>
      <p:ext uri="{BB962C8B-B14F-4D97-AF65-F5344CB8AC3E}">
        <p14:creationId xmlns:p14="http://schemas.microsoft.com/office/powerpoint/2010/main" val="18389924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kk-KZ" sz="6000" b="1" i="1" dirty="0" smtClean="0">
                <a:solidFill>
                  <a:schemeClr val="accent1">
                    <a:lumMod val="75000"/>
                  </a:schemeClr>
                </a:solidFill>
                <a:latin typeface="Times New Roman" panose="02020603050405020304" pitchFamily="18" charset="0"/>
                <a:cs typeface="Times New Roman" panose="02020603050405020304" pitchFamily="18" charset="0"/>
              </a:rPr>
              <a:t>Кері байланыс </a:t>
            </a:r>
            <a:endParaRPr lang="en-US" sz="6000" b="1" i="1" dirty="0">
              <a:solidFill>
                <a:schemeClr val="accent1">
                  <a:lumMod val="75000"/>
                </a:schemeClr>
              </a:solidFill>
              <a:latin typeface="Times New Roman" panose="02020603050405020304" pitchFamily="18" charset="0"/>
              <a:cs typeface="Times New Roman" panose="02020603050405020304" pitchFamily="18" charset="0"/>
            </a:endParaRPr>
          </a:p>
        </p:txBody>
      </p:sp>
      <p:graphicFrame>
        <p:nvGraphicFramePr>
          <p:cNvPr id="5" name="Объект 4"/>
          <p:cNvGraphicFramePr>
            <a:graphicFrameLocks noGrp="1"/>
          </p:cNvGraphicFramePr>
          <p:nvPr>
            <p:ph idx="1"/>
            <p:extLst>
              <p:ext uri="{D42A27DB-BD31-4B8C-83A1-F6EECF244321}">
                <p14:modId xmlns:p14="http://schemas.microsoft.com/office/powerpoint/2010/main" val="1035474128"/>
              </p:ext>
            </p:extLst>
          </p:nvPr>
        </p:nvGraphicFramePr>
        <p:xfrm>
          <a:off x="0" y="1436914"/>
          <a:ext cx="7053944" cy="5421087"/>
        </p:xfrm>
        <a:graphic>
          <a:graphicData uri="http://schemas.openxmlformats.org/drawingml/2006/table">
            <a:tbl>
              <a:tblPr/>
              <a:tblGrid>
                <a:gridCol w="741467">
                  <a:extLst>
                    <a:ext uri="{9D8B030D-6E8A-4147-A177-3AD203B41FA5}">
                      <a16:colId xmlns:a16="http://schemas.microsoft.com/office/drawing/2014/main" xmlns="" val="1953368860"/>
                    </a:ext>
                  </a:extLst>
                </a:gridCol>
                <a:gridCol w="2104159">
                  <a:extLst>
                    <a:ext uri="{9D8B030D-6E8A-4147-A177-3AD203B41FA5}">
                      <a16:colId xmlns:a16="http://schemas.microsoft.com/office/drawing/2014/main" xmlns="" val="720034381"/>
                    </a:ext>
                  </a:extLst>
                </a:gridCol>
                <a:gridCol w="2104159">
                  <a:extLst>
                    <a:ext uri="{9D8B030D-6E8A-4147-A177-3AD203B41FA5}">
                      <a16:colId xmlns:a16="http://schemas.microsoft.com/office/drawing/2014/main" xmlns="" val="1410842055"/>
                    </a:ext>
                  </a:extLst>
                </a:gridCol>
                <a:gridCol w="2104159">
                  <a:extLst>
                    <a:ext uri="{9D8B030D-6E8A-4147-A177-3AD203B41FA5}">
                      <a16:colId xmlns:a16="http://schemas.microsoft.com/office/drawing/2014/main" xmlns="" val="2397760328"/>
                    </a:ext>
                  </a:extLst>
                </a:gridCol>
              </a:tblGrid>
              <a:tr h="796773">
                <a:tc>
                  <a:txBody>
                    <a:bodyPr/>
                    <a:lstStyle/>
                    <a:p>
                      <a:pPr algn="l"/>
                      <a:r>
                        <a:rPr lang="en-US" sz="1400" b="1" dirty="0">
                          <a:effectLst/>
                        </a:rPr>
                        <a:t>Date</a:t>
                      </a:r>
                    </a:p>
                  </a:txBody>
                  <a:tcPr marL="304800" marR="133350" marT="190500" marB="114300" anchor="ctr">
                    <a:lnL>
                      <a:noFill/>
                    </a:lnL>
                    <a:lnR>
                      <a:noFill/>
                    </a:lnR>
                    <a:lnT>
                      <a:noFill/>
                    </a:lnT>
                    <a:lnB>
                      <a:noFill/>
                    </a:lnB>
                    <a:solidFill>
                      <a:srgbClr val="FFFFFF"/>
                    </a:solidFill>
                  </a:tcPr>
                </a:tc>
                <a:tc>
                  <a:txBody>
                    <a:bodyPr/>
                    <a:lstStyle/>
                    <a:p>
                      <a:pPr algn="l"/>
                      <a:r>
                        <a:rPr lang="en-US" sz="1400" b="1" dirty="0">
                          <a:effectLst/>
                        </a:rPr>
                        <a:t>Quiz</a:t>
                      </a:r>
                    </a:p>
                  </a:txBody>
                  <a:tcPr marL="133350" marR="133350" marT="190500" marB="114300" anchor="ctr">
                    <a:lnL>
                      <a:noFill/>
                    </a:lnL>
                    <a:lnR>
                      <a:noFill/>
                    </a:lnR>
                    <a:lnT>
                      <a:noFill/>
                    </a:lnT>
                    <a:lnB>
                      <a:noFill/>
                    </a:lnB>
                    <a:solidFill>
                      <a:srgbClr val="FFFFFF"/>
                    </a:solidFill>
                  </a:tcPr>
                </a:tc>
                <a:tc>
                  <a:txBody>
                    <a:bodyPr/>
                    <a:lstStyle/>
                    <a:p>
                      <a:pPr algn="l"/>
                      <a:endParaRPr lang="en-US" sz="1400" b="1" dirty="0">
                        <a:effectLst/>
                      </a:endParaRPr>
                    </a:p>
                  </a:txBody>
                  <a:tcPr marL="133350" marR="133350" marT="190500" marB="114300" anchor="ctr">
                    <a:lnL>
                      <a:noFill/>
                    </a:lnL>
                    <a:lnR>
                      <a:noFill/>
                    </a:lnR>
                    <a:lnT>
                      <a:noFill/>
                    </a:lnT>
                    <a:lnB>
                      <a:noFill/>
                    </a:lnB>
                    <a:solidFill>
                      <a:srgbClr val="FFFFFF"/>
                    </a:solidFill>
                  </a:tcPr>
                </a:tc>
                <a:tc>
                  <a:txBody>
                    <a:bodyPr/>
                    <a:lstStyle/>
                    <a:p>
                      <a:pPr algn="l"/>
                      <a:endParaRPr lang="en-US" sz="1400" b="1" dirty="0">
                        <a:effectLst/>
                      </a:endParaRPr>
                    </a:p>
                  </a:txBody>
                  <a:tcPr marL="133350" marR="133350" marT="190500" marB="114300" anchor="ctr">
                    <a:lnL>
                      <a:noFill/>
                    </a:lnL>
                    <a:lnR>
                      <a:noFill/>
                    </a:lnR>
                    <a:lnT>
                      <a:noFill/>
                    </a:lnT>
                    <a:lnB>
                      <a:noFill/>
                    </a:lnB>
                    <a:solidFill>
                      <a:srgbClr val="FFFFFF"/>
                    </a:solidFill>
                  </a:tcPr>
                </a:tc>
                <a:extLst>
                  <a:ext uri="{0D108BD9-81ED-4DB2-BD59-A6C34878D82A}">
                    <a16:rowId xmlns:a16="http://schemas.microsoft.com/office/drawing/2014/main" xmlns="" val="3472482928"/>
                  </a:ext>
                </a:extLst>
              </a:tr>
              <a:tr h="982811">
                <a:tc>
                  <a:txBody>
                    <a:bodyPr/>
                    <a:lstStyle/>
                    <a:p>
                      <a:pPr algn="l"/>
                      <a:r>
                        <a:rPr lang="en-US" sz="1400" b="1" dirty="0">
                          <a:effectLst/>
                        </a:rPr>
                        <a:t>Apr 10</a:t>
                      </a:r>
                    </a:p>
                  </a:txBody>
                  <a:tcPr marL="304800" marR="133350" marT="152400" marB="152400" anchor="ctr">
                    <a:lnL>
                      <a:noFill/>
                    </a:lnL>
                    <a:lnR>
                      <a:noFill/>
                    </a:lnR>
                    <a:lnT>
                      <a:noFill/>
                    </a:lnT>
                    <a:lnB>
                      <a:noFill/>
                    </a:lnB>
                    <a:solidFill>
                      <a:srgbClr val="FFFFFF"/>
                    </a:solidFill>
                  </a:tcPr>
                </a:tc>
                <a:tc>
                  <a:txBody>
                    <a:bodyPr/>
                    <a:lstStyle/>
                    <a:p>
                      <a:r>
                        <a:rPr lang="ru-RU" sz="1400" dirty="0">
                          <a:effectLst/>
                        </a:rPr>
                        <a:t>Возвращено с оценкой 93/100</a:t>
                      </a:r>
                    </a:p>
                  </a:txBody>
                  <a:tcPr marL="152400" marR="152400" marT="152400" marB="152400" anchor="ctr">
                    <a:lnL>
                      <a:noFill/>
                    </a:lnL>
                    <a:lnR>
                      <a:noFill/>
                    </a:lnR>
                    <a:lnT>
                      <a:noFill/>
                    </a:lnT>
                    <a:lnB>
                      <a:noFill/>
                    </a:lnB>
                    <a:solidFill>
                      <a:srgbClr val="FFFFFF"/>
                    </a:solidFill>
                  </a:tcPr>
                </a:tc>
                <a:tc>
                  <a:txBody>
                    <a:bodyPr/>
                    <a:lstStyle/>
                    <a:p>
                      <a:r>
                        <a:rPr lang="ru-RU" sz="1400" dirty="0">
                          <a:effectLst/>
                        </a:rPr>
                        <a:t>17 апр., 13:07</a:t>
                      </a:r>
                    </a:p>
                  </a:txBody>
                  <a:tcPr marL="152400" marR="152400" marT="152400" marB="152400" anchor="ctr">
                    <a:lnL>
                      <a:noFill/>
                    </a:lnL>
                    <a:lnR>
                      <a:noFill/>
                    </a:lnR>
                    <a:lnT>
                      <a:noFill/>
                    </a:lnT>
                    <a:lnB>
                      <a:noFill/>
                    </a:lnB>
                    <a:solidFill>
                      <a:srgbClr val="FFFFFF"/>
                    </a:solidFill>
                  </a:tcPr>
                </a:tc>
                <a:tc>
                  <a:txBody>
                    <a:bodyPr/>
                    <a:lstStyle/>
                    <a:p>
                      <a:r>
                        <a:rPr lang="en-US" sz="1400" dirty="0" err="1">
                          <a:effectLst/>
                        </a:rPr>
                        <a:t>Janil</a:t>
                      </a:r>
                      <a:r>
                        <a:rPr lang="en-US" sz="1400" dirty="0">
                          <a:effectLst/>
                        </a:rPr>
                        <a:t> </a:t>
                      </a:r>
                      <a:r>
                        <a:rPr lang="en-US" sz="1400" dirty="0" err="1">
                          <a:effectLst/>
                        </a:rPr>
                        <a:t>Doskalieva</a:t>
                      </a:r>
                      <a:endParaRPr lang="en-US" sz="1400" dirty="0">
                        <a:effectLst/>
                      </a:endParaRPr>
                    </a:p>
                  </a:txBody>
                  <a:tcPr marL="152400" marR="152400" marT="152400" marB="152400" anchor="ctr">
                    <a:lnL>
                      <a:noFill/>
                    </a:lnL>
                    <a:lnR>
                      <a:noFill/>
                    </a:lnR>
                    <a:lnT>
                      <a:noFill/>
                    </a:lnT>
                    <a:lnB>
                      <a:noFill/>
                    </a:lnB>
                    <a:solidFill>
                      <a:srgbClr val="FFFFFF"/>
                    </a:solidFill>
                  </a:tcPr>
                </a:tc>
                <a:extLst>
                  <a:ext uri="{0D108BD9-81ED-4DB2-BD59-A6C34878D82A}">
                    <a16:rowId xmlns:a16="http://schemas.microsoft.com/office/drawing/2014/main" xmlns="" val="2777173999"/>
                  </a:ext>
                </a:extLst>
              </a:tr>
              <a:tr h="932132">
                <a:tc>
                  <a:txBody>
                    <a:bodyPr/>
                    <a:lstStyle/>
                    <a:p>
                      <a:pPr algn="l"/>
                      <a:endParaRPr lang="en-US" sz="1400" b="1" dirty="0">
                        <a:effectLst/>
                      </a:endParaRPr>
                    </a:p>
                  </a:txBody>
                  <a:tcPr marL="304800" marR="133350" marT="152400" marB="152400" anchor="ctr">
                    <a:lnL>
                      <a:noFill/>
                    </a:lnL>
                    <a:lnR>
                      <a:noFill/>
                    </a:lnR>
                    <a:lnT>
                      <a:noFill/>
                    </a:lnT>
                    <a:lnB>
                      <a:noFill/>
                    </a:lnB>
                    <a:solidFill>
                      <a:srgbClr val="FFFFFF"/>
                    </a:solidFill>
                  </a:tcPr>
                </a:tc>
                <a:tc>
                  <a:txBody>
                    <a:bodyPr/>
                    <a:lstStyle/>
                    <a:p>
                      <a:r>
                        <a:rPr lang="ru-RU" sz="1400" dirty="0">
                          <a:effectLst/>
                        </a:rPr>
                        <a:t>Предварительная оценка: 93/100</a:t>
                      </a:r>
                    </a:p>
                  </a:txBody>
                  <a:tcPr marL="152400" marR="152400" marT="152400" marB="152400" anchor="ctr">
                    <a:lnL>
                      <a:noFill/>
                    </a:lnL>
                    <a:lnR>
                      <a:noFill/>
                    </a:lnR>
                    <a:lnT>
                      <a:noFill/>
                    </a:lnT>
                    <a:lnB>
                      <a:noFill/>
                    </a:lnB>
                    <a:solidFill>
                      <a:srgbClr val="FFFFFF"/>
                    </a:solidFill>
                  </a:tcPr>
                </a:tc>
                <a:tc>
                  <a:txBody>
                    <a:bodyPr/>
                    <a:lstStyle/>
                    <a:p>
                      <a:r>
                        <a:rPr lang="ru-RU" sz="1400" dirty="0">
                          <a:effectLst/>
                        </a:rPr>
                        <a:t>17 апр., 13:03</a:t>
                      </a:r>
                    </a:p>
                  </a:txBody>
                  <a:tcPr marL="152400" marR="152400" marT="152400" marB="152400" anchor="ctr">
                    <a:lnL>
                      <a:noFill/>
                    </a:lnL>
                    <a:lnR>
                      <a:noFill/>
                    </a:lnR>
                    <a:lnT>
                      <a:noFill/>
                    </a:lnT>
                    <a:lnB>
                      <a:noFill/>
                    </a:lnB>
                    <a:solidFill>
                      <a:srgbClr val="FFFFFF"/>
                    </a:solidFill>
                  </a:tcPr>
                </a:tc>
                <a:tc>
                  <a:txBody>
                    <a:bodyPr/>
                    <a:lstStyle/>
                    <a:p>
                      <a:r>
                        <a:rPr lang="en-US" sz="1400">
                          <a:effectLst/>
                        </a:rPr>
                        <a:t>Janil Doskalieva (Quizizz)</a:t>
                      </a:r>
                    </a:p>
                  </a:txBody>
                  <a:tcPr marL="152400" marR="152400" marT="152400" marB="152400" anchor="ctr">
                    <a:lnL>
                      <a:noFill/>
                    </a:lnL>
                    <a:lnR>
                      <a:noFill/>
                    </a:lnR>
                    <a:lnT>
                      <a:noFill/>
                    </a:lnT>
                    <a:lnB>
                      <a:noFill/>
                    </a:lnB>
                    <a:solidFill>
                      <a:srgbClr val="FFFFFF"/>
                    </a:solidFill>
                  </a:tcPr>
                </a:tc>
                <a:extLst>
                  <a:ext uri="{0D108BD9-81ED-4DB2-BD59-A6C34878D82A}">
                    <a16:rowId xmlns:a16="http://schemas.microsoft.com/office/drawing/2014/main" xmlns="" val="505212844"/>
                  </a:ext>
                </a:extLst>
              </a:tr>
              <a:tr h="743749">
                <a:tc>
                  <a:txBody>
                    <a:bodyPr/>
                    <a:lstStyle/>
                    <a:p>
                      <a:pPr algn="l"/>
                      <a:endParaRPr lang="en-US" sz="1400" b="1" dirty="0">
                        <a:effectLst/>
                      </a:endParaRPr>
                    </a:p>
                  </a:txBody>
                  <a:tcPr marL="304800" marR="133350" marT="152400" marB="152400" anchor="ctr">
                    <a:lnL>
                      <a:noFill/>
                    </a:lnL>
                    <a:lnR>
                      <a:noFill/>
                    </a:lnR>
                    <a:lnT>
                      <a:noFill/>
                    </a:lnT>
                    <a:lnB>
                      <a:noFill/>
                    </a:lnB>
                    <a:solidFill>
                      <a:srgbClr val="FFFFFF"/>
                    </a:solidFill>
                  </a:tcPr>
                </a:tc>
                <a:tc>
                  <a:txBody>
                    <a:bodyPr/>
                    <a:lstStyle/>
                    <a:p>
                      <a:r>
                        <a:rPr lang="ru-RU" sz="1400">
                          <a:effectLst/>
                        </a:rPr>
                        <a:t>Возвращено с оценкой 93/100</a:t>
                      </a:r>
                    </a:p>
                  </a:txBody>
                  <a:tcPr marL="152400" marR="152400" marT="152400" marB="152400" anchor="ctr">
                    <a:lnL>
                      <a:noFill/>
                    </a:lnL>
                    <a:lnR>
                      <a:noFill/>
                    </a:lnR>
                    <a:lnT>
                      <a:noFill/>
                    </a:lnT>
                    <a:lnB>
                      <a:noFill/>
                    </a:lnB>
                    <a:solidFill>
                      <a:srgbClr val="FFFFFF"/>
                    </a:solidFill>
                  </a:tcPr>
                </a:tc>
                <a:tc>
                  <a:txBody>
                    <a:bodyPr/>
                    <a:lstStyle/>
                    <a:p>
                      <a:r>
                        <a:rPr lang="ru-RU" sz="1400" dirty="0">
                          <a:effectLst/>
                        </a:rPr>
                        <a:t>17 апр., 13:03</a:t>
                      </a:r>
                    </a:p>
                  </a:txBody>
                  <a:tcPr marL="152400" marR="152400" marT="152400" marB="152400" anchor="ctr">
                    <a:lnL>
                      <a:noFill/>
                    </a:lnL>
                    <a:lnR>
                      <a:noFill/>
                    </a:lnR>
                    <a:lnT>
                      <a:noFill/>
                    </a:lnT>
                    <a:lnB>
                      <a:noFill/>
                    </a:lnB>
                    <a:solidFill>
                      <a:srgbClr val="FFFFFF"/>
                    </a:solidFill>
                  </a:tcPr>
                </a:tc>
                <a:tc>
                  <a:txBody>
                    <a:bodyPr/>
                    <a:lstStyle/>
                    <a:p>
                      <a:r>
                        <a:rPr lang="en-US" sz="1400">
                          <a:effectLst/>
                        </a:rPr>
                        <a:t>Janil Doskalieva (Quizizz)</a:t>
                      </a:r>
                    </a:p>
                  </a:txBody>
                  <a:tcPr marL="152400" marR="152400" marT="152400" marB="152400" anchor="ctr">
                    <a:lnL>
                      <a:noFill/>
                    </a:lnL>
                    <a:lnR>
                      <a:noFill/>
                    </a:lnR>
                    <a:lnT>
                      <a:noFill/>
                    </a:lnT>
                    <a:lnB>
                      <a:noFill/>
                    </a:lnB>
                    <a:solidFill>
                      <a:srgbClr val="FFFFFF"/>
                    </a:solidFill>
                  </a:tcPr>
                </a:tc>
                <a:extLst>
                  <a:ext uri="{0D108BD9-81ED-4DB2-BD59-A6C34878D82A}">
                    <a16:rowId xmlns:a16="http://schemas.microsoft.com/office/drawing/2014/main" xmlns="" val="763876008"/>
                  </a:ext>
                </a:extLst>
              </a:tr>
              <a:tr h="982811">
                <a:tc>
                  <a:txBody>
                    <a:bodyPr/>
                    <a:lstStyle/>
                    <a:p>
                      <a:pPr algn="l"/>
                      <a:r>
                        <a:rPr lang="en-US" sz="1400" b="1" dirty="0">
                          <a:effectLst/>
                        </a:rPr>
                        <a:t>Apr 17</a:t>
                      </a:r>
                    </a:p>
                  </a:txBody>
                  <a:tcPr marL="304800" marR="133350" marT="152400" marB="152400" anchor="ctr">
                    <a:lnL>
                      <a:noFill/>
                    </a:lnL>
                    <a:lnR>
                      <a:noFill/>
                    </a:lnR>
                    <a:lnT>
                      <a:noFill/>
                    </a:lnT>
                    <a:lnB>
                      <a:noFill/>
                    </a:lnB>
                    <a:solidFill>
                      <a:srgbClr val="FFFFFF"/>
                    </a:solidFill>
                  </a:tcPr>
                </a:tc>
                <a:tc>
                  <a:txBody>
                    <a:bodyPr/>
                    <a:lstStyle/>
                    <a:p>
                      <a:r>
                        <a:rPr lang="ru-RU" sz="1400">
                          <a:effectLst/>
                        </a:rPr>
                        <a:t>Сдано</a:t>
                      </a:r>
                    </a:p>
                  </a:txBody>
                  <a:tcPr marL="152400" marR="152400" marT="152400" marB="152400" anchor="ctr">
                    <a:lnL>
                      <a:noFill/>
                    </a:lnL>
                    <a:lnR>
                      <a:noFill/>
                    </a:lnR>
                    <a:lnT>
                      <a:noFill/>
                    </a:lnT>
                    <a:lnB>
                      <a:noFill/>
                    </a:lnB>
                    <a:solidFill>
                      <a:srgbClr val="FFFFFF"/>
                    </a:solidFill>
                  </a:tcPr>
                </a:tc>
                <a:tc>
                  <a:txBody>
                    <a:bodyPr/>
                    <a:lstStyle/>
                    <a:p>
                      <a:r>
                        <a:rPr lang="ru-RU" sz="1400" dirty="0">
                          <a:effectLst/>
                        </a:rPr>
                        <a:t>17 апр., 13:03</a:t>
                      </a:r>
                    </a:p>
                  </a:txBody>
                  <a:tcPr marL="152400" marR="152400" marT="152400" marB="152400" anchor="ctr">
                    <a:lnL>
                      <a:noFill/>
                    </a:lnL>
                    <a:lnR>
                      <a:noFill/>
                    </a:lnR>
                    <a:lnT>
                      <a:noFill/>
                    </a:lnT>
                    <a:lnB>
                      <a:noFill/>
                    </a:lnB>
                    <a:solidFill>
                      <a:srgbClr val="FFFFFF"/>
                    </a:solidFill>
                  </a:tcPr>
                </a:tc>
                <a:tc>
                  <a:txBody>
                    <a:bodyPr/>
                    <a:lstStyle/>
                    <a:p>
                      <a:r>
                        <a:rPr lang="ru-RU" sz="1400">
                          <a:effectLst/>
                        </a:rPr>
                        <a:t>Нұрберген Тұрағал (</a:t>
                      </a:r>
                      <a:r>
                        <a:rPr lang="en-US" sz="1400">
                          <a:effectLst/>
                        </a:rPr>
                        <a:t>Quizizz)</a:t>
                      </a:r>
                    </a:p>
                  </a:txBody>
                  <a:tcPr marL="152400" marR="152400" marT="152400" marB="152400" anchor="ctr">
                    <a:lnL>
                      <a:noFill/>
                    </a:lnL>
                    <a:lnR>
                      <a:noFill/>
                    </a:lnR>
                    <a:lnT>
                      <a:noFill/>
                    </a:lnT>
                    <a:lnB>
                      <a:noFill/>
                    </a:lnB>
                    <a:solidFill>
                      <a:srgbClr val="FFFFFF"/>
                    </a:solidFill>
                  </a:tcPr>
                </a:tc>
                <a:extLst>
                  <a:ext uri="{0D108BD9-81ED-4DB2-BD59-A6C34878D82A}">
                    <a16:rowId xmlns:a16="http://schemas.microsoft.com/office/drawing/2014/main" xmlns="" val="2691270957"/>
                  </a:ext>
                </a:extLst>
              </a:tr>
              <a:tr h="982811">
                <a:tc>
                  <a:txBody>
                    <a:bodyPr/>
                    <a:lstStyle/>
                    <a:p>
                      <a:pPr algn="l"/>
                      <a:r>
                        <a:rPr lang="en-US" sz="1400" b="1">
                          <a:effectLst/>
                        </a:rPr>
                        <a:t>May 5</a:t>
                      </a:r>
                    </a:p>
                  </a:txBody>
                  <a:tcPr marL="304800" marR="133350" marT="152400" marB="152400" anchor="ctr">
                    <a:lnL>
                      <a:noFill/>
                    </a:lnL>
                    <a:lnR>
                      <a:noFill/>
                    </a:lnR>
                    <a:lnT>
                      <a:noFill/>
                    </a:lnT>
                    <a:lnB>
                      <a:noFill/>
                    </a:lnB>
                    <a:solidFill>
                      <a:srgbClr val="FFFFFF"/>
                    </a:solidFill>
                  </a:tcPr>
                </a:tc>
                <a:tc>
                  <a:txBody>
                    <a:bodyPr/>
                    <a:lstStyle/>
                    <a:p>
                      <a:r>
                        <a:rPr lang="ru-RU" sz="1400">
                          <a:effectLst/>
                        </a:rPr>
                        <a:t>С оценкой</a:t>
                      </a:r>
                    </a:p>
                  </a:txBody>
                  <a:tcPr marL="152400" marR="152400" marT="152400" marB="152400" anchor="ctr">
                    <a:lnL>
                      <a:noFill/>
                    </a:lnL>
                    <a:lnR>
                      <a:noFill/>
                    </a:lnR>
                    <a:lnT>
                      <a:noFill/>
                    </a:lnT>
                    <a:lnB>
                      <a:noFill/>
                    </a:lnB>
                    <a:solidFill>
                      <a:srgbClr val="FFFFFF"/>
                    </a:solidFill>
                  </a:tcPr>
                </a:tc>
                <a:tc>
                  <a:txBody>
                    <a:bodyPr/>
                    <a:lstStyle/>
                    <a:p>
                      <a:r>
                        <a:rPr lang="ru-RU" sz="1400" dirty="0">
                          <a:effectLst/>
                        </a:rPr>
                        <a:t>17 апр., 12:57</a:t>
                      </a:r>
                    </a:p>
                  </a:txBody>
                  <a:tcPr marL="152400" marR="152400" marT="152400" marB="152400" anchor="ctr">
                    <a:lnL>
                      <a:noFill/>
                    </a:lnL>
                    <a:lnR>
                      <a:noFill/>
                    </a:lnR>
                    <a:lnT>
                      <a:noFill/>
                    </a:lnT>
                    <a:lnB>
                      <a:noFill/>
                    </a:lnB>
                    <a:solidFill>
                      <a:srgbClr val="FFFFFF"/>
                    </a:solidFill>
                  </a:tcPr>
                </a:tc>
                <a:tc>
                  <a:txBody>
                    <a:bodyPr/>
                    <a:lstStyle/>
                    <a:p>
                      <a:r>
                        <a:rPr lang="en-US" sz="1400" dirty="0" err="1">
                          <a:effectLst/>
                        </a:rPr>
                        <a:t>Janil</a:t>
                      </a:r>
                      <a:r>
                        <a:rPr lang="en-US" sz="1400" dirty="0">
                          <a:effectLst/>
                        </a:rPr>
                        <a:t> </a:t>
                      </a:r>
                      <a:r>
                        <a:rPr lang="en-US" sz="1400" dirty="0" err="1">
                          <a:effectLst/>
                        </a:rPr>
                        <a:t>Doskalieva</a:t>
                      </a:r>
                      <a:r>
                        <a:rPr lang="en-US" sz="1400" dirty="0">
                          <a:effectLst/>
                        </a:rPr>
                        <a:t> (</a:t>
                      </a:r>
                      <a:r>
                        <a:rPr lang="en-US" sz="1400" dirty="0" err="1">
                          <a:effectLst/>
                        </a:rPr>
                        <a:t>Quizizz</a:t>
                      </a:r>
                      <a:r>
                        <a:rPr lang="en-US" sz="1400" dirty="0">
                          <a:effectLst/>
                        </a:rPr>
                        <a:t>)</a:t>
                      </a:r>
                    </a:p>
                  </a:txBody>
                  <a:tcPr marL="152400" marR="152400" marT="152400" marB="152400" anchor="ctr">
                    <a:lnL>
                      <a:noFill/>
                    </a:lnL>
                    <a:lnR>
                      <a:noFill/>
                    </a:lnR>
                    <a:lnT>
                      <a:noFill/>
                    </a:lnT>
                    <a:lnB>
                      <a:noFill/>
                    </a:lnB>
                    <a:solidFill>
                      <a:srgbClr val="FFFFFF"/>
                    </a:solidFill>
                  </a:tcPr>
                </a:tc>
                <a:extLst>
                  <a:ext uri="{0D108BD9-81ED-4DB2-BD59-A6C34878D82A}">
                    <a16:rowId xmlns:a16="http://schemas.microsoft.com/office/drawing/2014/main" xmlns="" val="1463662344"/>
                  </a:ext>
                </a:extLst>
              </a:tr>
            </a:tbl>
          </a:graphicData>
        </a:graphic>
      </p:graphicFrame>
      <p:pic>
        <p:nvPicPr>
          <p:cNvPr id="1026" name="Picture 2" descr="https://cf.quizizz.com/img/icons/quizizz_dark.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0" y="-2008188"/>
            <a:ext cx="2857500" cy="781050"/>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7500254" y="1436914"/>
            <a:ext cx="4425042" cy="5324535"/>
          </a:xfrm>
          <a:prstGeom prst="rect">
            <a:avLst/>
          </a:prstGeom>
          <a:solidFill>
            <a:schemeClr val="accent5">
              <a:lumMod val="40000"/>
              <a:lumOff val="60000"/>
            </a:schemeClr>
          </a:solidFill>
        </p:spPr>
        <p:txBody>
          <a:bodyPr wrap="square">
            <a:spAutoFit/>
          </a:bodyPr>
          <a:lstStyle/>
          <a:p>
            <a:r>
              <a:rPr lang="en-US" dirty="0" smtClean="0"/>
              <a:t> </a:t>
            </a:r>
            <a:r>
              <a:rPr lang="en-US" sz="1400" dirty="0" smtClean="0"/>
              <a:t>24.0s</a:t>
            </a:r>
          </a:p>
          <a:p>
            <a:r>
              <a:rPr lang="en-US" sz="1400" dirty="0" smtClean="0"/>
              <a:t>Question</a:t>
            </a:r>
          </a:p>
          <a:p>
            <a:r>
              <a:rPr lang="ru-RU" sz="1400" dirty="0" err="1" smtClean="0"/>
              <a:t>Шағылудың</a:t>
            </a:r>
            <a:r>
              <a:rPr lang="ru-RU" sz="1400" dirty="0" smtClean="0"/>
              <a:t> </a:t>
            </a:r>
            <a:r>
              <a:rPr lang="ru-RU" sz="1400" dirty="0" err="1" smtClean="0"/>
              <a:t>екі</a:t>
            </a:r>
            <a:r>
              <a:rPr lang="ru-RU" sz="1400" dirty="0" smtClean="0"/>
              <a:t> </a:t>
            </a:r>
            <a:r>
              <a:rPr lang="ru-RU" sz="1400" dirty="0" err="1" smtClean="0"/>
              <a:t>түрі</a:t>
            </a:r>
            <a:r>
              <a:rPr lang="ru-RU" sz="1400" dirty="0" smtClean="0"/>
              <a:t> бар : </a:t>
            </a:r>
            <a:r>
              <a:rPr lang="ru-RU" sz="1400" dirty="0" err="1" smtClean="0"/>
              <a:t>айналық</a:t>
            </a:r>
            <a:r>
              <a:rPr lang="ru-RU" sz="1400" dirty="0" smtClean="0"/>
              <a:t> </a:t>
            </a:r>
            <a:r>
              <a:rPr lang="ru-RU" sz="1400" dirty="0" err="1" smtClean="0"/>
              <a:t>және</a:t>
            </a:r>
            <a:r>
              <a:rPr lang="ru-RU" sz="1400" dirty="0" smtClean="0"/>
              <a:t> .....</a:t>
            </a:r>
          </a:p>
          <a:p>
            <a:r>
              <a:rPr lang="ru-RU" sz="1400" dirty="0" err="1" smtClean="0"/>
              <a:t>Акназ</a:t>
            </a:r>
            <a:r>
              <a:rPr lang="ru-RU" sz="1400" dirty="0" smtClean="0"/>
              <a:t> </a:t>
            </a:r>
            <a:r>
              <a:rPr lang="ru-RU" sz="1400" dirty="0" err="1" smtClean="0"/>
              <a:t>Абаева</a:t>
            </a:r>
            <a:r>
              <a:rPr lang="ru-RU" sz="1400" dirty="0" smtClean="0"/>
              <a:t>'</a:t>
            </a:r>
            <a:r>
              <a:rPr lang="en-US" sz="1400" dirty="0" smtClean="0"/>
              <a:t>s Response</a:t>
            </a:r>
          </a:p>
          <a:p>
            <a:r>
              <a:rPr lang="ru-RU" sz="1400" dirty="0" err="1" smtClean="0"/>
              <a:t>сфералық</a:t>
            </a:r>
            <a:endParaRPr lang="ru-RU" sz="1400" dirty="0" smtClean="0"/>
          </a:p>
          <a:p>
            <a:r>
              <a:rPr lang="en-US" sz="1400" dirty="0" smtClean="0"/>
              <a:t>Correct answer</a:t>
            </a:r>
          </a:p>
          <a:p>
            <a:r>
              <a:rPr lang="ru-RU" sz="1400" dirty="0" err="1" smtClean="0"/>
              <a:t>диффузиялық</a:t>
            </a:r>
            <a:endParaRPr lang="ru-RU" sz="1400" dirty="0" smtClean="0"/>
          </a:p>
          <a:p>
            <a:r>
              <a:rPr lang="en-US" sz="1400" dirty="0" smtClean="0"/>
              <a:t>Question 2</a:t>
            </a:r>
          </a:p>
          <a:p>
            <a:r>
              <a:rPr lang="en-US" sz="1400" dirty="0" smtClean="0"/>
              <a:t> Incorrect</a:t>
            </a:r>
          </a:p>
          <a:p>
            <a:r>
              <a:rPr lang="en-US" sz="1400" dirty="0" smtClean="0"/>
              <a:t> 24.9s</a:t>
            </a:r>
          </a:p>
          <a:p>
            <a:r>
              <a:rPr lang="en-US" sz="1400" dirty="0" smtClean="0"/>
              <a:t>Question</a:t>
            </a:r>
          </a:p>
          <a:p>
            <a:r>
              <a:rPr lang="ru-RU" sz="1400" dirty="0" err="1" smtClean="0"/>
              <a:t>Түсу</a:t>
            </a:r>
            <a:r>
              <a:rPr lang="ru-RU" sz="1400" dirty="0" smtClean="0"/>
              <a:t> </a:t>
            </a:r>
            <a:r>
              <a:rPr lang="ru-RU" sz="1400" dirty="0" err="1" smtClean="0"/>
              <a:t>бұрышы,шағылу</a:t>
            </a:r>
            <a:r>
              <a:rPr lang="ru-RU" sz="1400" dirty="0" smtClean="0"/>
              <a:t> </a:t>
            </a:r>
            <a:r>
              <a:rPr lang="ru-RU" sz="1400" dirty="0" err="1" smtClean="0"/>
              <a:t>бұрышы</a:t>
            </a:r>
            <a:r>
              <a:rPr lang="ru-RU" sz="1400" dirty="0" smtClean="0"/>
              <a:t> </a:t>
            </a:r>
            <a:r>
              <a:rPr lang="ru-RU" sz="1400" dirty="0" err="1" smtClean="0"/>
              <a:t>және</a:t>
            </a:r>
            <a:r>
              <a:rPr lang="ru-RU" sz="1400" dirty="0" smtClean="0"/>
              <a:t> </a:t>
            </a:r>
            <a:r>
              <a:rPr lang="ru-RU" sz="1400" dirty="0" err="1" smtClean="0"/>
              <a:t>екі</a:t>
            </a:r>
            <a:r>
              <a:rPr lang="ru-RU" sz="1400" dirty="0" smtClean="0"/>
              <a:t> </a:t>
            </a:r>
            <a:r>
              <a:rPr lang="ru-RU" sz="1400" dirty="0" err="1" smtClean="0"/>
              <a:t>ортаны</a:t>
            </a:r>
            <a:r>
              <a:rPr lang="ru-RU" sz="1400" dirty="0" smtClean="0"/>
              <a:t> </a:t>
            </a:r>
            <a:r>
              <a:rPr lang="ru-RU" sz="1400" dirty="0" err="1" smtClean="0"/>
              <a:t>бөлетін</a:t>
            </a:r>
            <a:r>
              <a:rPr lang="ru-RU" sz="1400" dirty="0" smtClean="0"/>
              <a:t> </a:t>
            </a:r>
            <a:r>
              <a:rPr lang="ru-RU" sz="1400" dirty="0" err="1" smtClean="0"/>
              <a:t>шекараға</a:t>
            </a:r>
            <a:r>
              <a:rPr lang="ru-RU" sz="1400" dirty="0" smtClean="0"/>
              <a:t> </a:t>
            </a:r>
            <a:r>
              <a:rPr lang="ru-RU" sz="1400" dirty="0" err="1" smtClean="0"/>
              <a:t>тұрғызылған</a:t>
            </a:r>
            <a:r>
              <a:rPr lang="ru-RU" sz="1400" dirty="0" smtClean="0"/>
              <a:t> перпендикуляр </a:t>
            </a:r>
            <a:r>
              <a:rPr lang="ru-RU" sz="1400" dirty="0" err="1" smtClean="0"/>
              <a:t>қанша</a:t>
            </a:r>
            <a:r>
              <a:rPr lang="ru-RU" sz="1400" dirty="0" smtClean="0"/>
              <a:t> </a:t>
            </a:r>
            <a:r>
              <a:rPr lang="ru-RU" sz="1400" dirty="0" err="1" smtClean="0"/>
              <a:t>жазықтықта</a:t>
            </a:r>
            <a:r>
              <a:rPr lang="ru-RU" sz="1400" dirty="0" smtClean="0"/>
              <a:t> </a:t>
            </a:r>
            <a:r>
              <a:rPr lang="ru-RU" sz="1400" dirty="0" err="1" smtClean="0"/>
              <a:t>жатады</a:t>
            </a:r>
            <a:r>
              <a:rPr lang="ru-RU" sz="1400" dirty="0" smtClean="0"/>
              <a:t> ?</a:t>
            </a:r>
          </a:p>
          <a:p>
            <a:r>
              <a:rPr lang="ru-RU" sz="1400" dirty="0" err="1" smtClean="0"/>
              <a:t>Акназ</a:t>
            </a:r>
            <a:r>
              <a:rPr lang="ru-RU" sz="1400" dirty="0" smtClean="0"/>
              <a:t> </a:t>
            </a:r>
            <a:r>
              <a:rPr lang="ru-RU" sz="1400" dirty="0" err="1" smtClean="0"/>
              <a:t>Абаева</a:t>
            </a:r>
            <a:r>
              <a:rPr lang="ru-RU" sz="1400" dirty="0" smtClean="0"/>
              <a:t>'</a:t>
            </a:r>
            <a:r>
              <a:rPr lang="en-US" sz="1400" dirty="0" smtClean="0"/>
              <a:t>s Response</a:t>
            </a:r>
          </a:p>
          <a:p>
            <a:r>
              <a:rPr lang="en-US" sz="1400" dirty="0" smtClean="0"/>
              <a:t>3</a:t>
            </a:r>
          </a:p>
          <a:p>
            <a:r>
              <a:rPr lang="en-US" sz="1400" dirty="0" smtClean="0"/>
              <a:t>Correct answer</a:t>
            </a:r>
          </a:p>
          <a:p>
            <a:r>
              <a:rPr lang="en-US" sz="1400" dirty="0" smtClean="0"/>
              <a:t>1</a:t>
            </a:r>
          </a:p>
          <a:p>
            <a:r>
              <a:rPr lang="en-US" sz="1400" dirty="0" smtClean="0"/>
              <a:t>Question 3</a:t>
            </a:r>
          </a:p>
          <a:p>
            <a:r>
              <a:rPr lang="en-US" sz="1400" dirty="0" smtClean="0"/>
              <a:t> Incorrect</a:t>
            </a:r>
          </a:p>
          <a:p>
            <a:r>
              <a:rPr lang="en-US" sz="1400" dirty="0" smtClean="0"/>
              <a:t> 9.9s</a:t>
            </a:r>
          </a:p>
          <a:p>
            <a:r>
              <a:rPr lang="en-US" sz="1400" dirty="0" smtClean="0"/>
              <a:t>Question</a:t>
            </a:r>
          </a:p>
          <a:p>
            <a:r>
              <a:rPr lang="ru-RU" sz="1400" dirty="0" err="1" smtClean="0"/>
              <a:t>шағылу</a:t>
            </a:r>
            <a:r>
              <a:rPr lang="ru-RU" sz="1400" dirty="0" smtClean="0"/>
              <a:t> </a:t>
            </a:r>
            <a:r>
              <a:rPr lang="ru-RU" sz="1400" dirty="0" err="1" smtClean="0"/>
              <a:t>бұрышы</a:t>
            </a:r>
            <a:r>
              <a:rPr lang="ru-RU" sz="1400" dirty="0" smtClean="0"/>
              <a:t> </a:t>
            </a:r>
            <a:r>
              <a:rPr lang="ru-RU" sz="1400" dirty="0" err="1" smtClean="0"/>
              <a:t>қайсысы</a:t>
            </a:r>
            <a:r>
              <a:rPr lang="ru-RU" sz="1400" dirty="0" smtClean="0"/>
              <a:t>?</a:t>
            </a:r>
          </a:p>
          <a:p>
            <a:r>
              <a:rPr lang="ru-RU" sz="1400" dirty="0" err="1" smtClean="0"/>
              <a:t>Акназ</a:t>
            </a:r>
            <a:r>
              <a:rPr lang="ru-RU" sz="1400" dirty="0" smtClean="0"/>
              <a:t> </a:t>
            </a:r>
            <a:r>
              <a:rPr lang="ru-RU" sz="1400" dirty="0" err="1" smtClean="0"/>
              <a:t>Абаева</a:t>
            </a:r>
            <a:r>
              <a:rPr lang="ru-RU" sz="1400" dirty="0" smtClean="0"/>
              <a:t>'</a:t>
            </a:r>
            <a:r>
              <a:rPr lang="en-US" sz="1400" dirty="0" smtClean="0"/>
              <a:t>s Response</a:t>
            </a:r>
            <a:endParaRPr lang="en-US" sz="1400" dirty="0"/>
          </a:p>
        </p:txBody>
      </p:sp>
    </p:spTree>
    <p:extLst>
      <p:ext uri="{BB962C8B-B14F-4D97-AF65-F5344CB8AC3E}">
        <p14:creationId xmlns:p14="http://schemas.microsoft.com/office/powerpoint/2010/main" val="85471551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1744</TotalTime>
  <Words>211</Words>
  <Application>Microsoft Office PowerPoint</Application>
  <PresentationFormat>Широкоэкранный</PresentationFormat>
  <Paragraphs>64</Paragraphs>
  <Slides>8</Slides>
  <Notes>2</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8</vt:i4>
      </vt:variant>
    </vt:vector>
  </HeadingPairs>
  <TitlesOfParts>
    <vt:vector size="15" baseType="lpstr">
      <vt:lpstr>-apple-system</vt:lpstr>
      <vt:lpstr>Arial</vt:lpstr>
      <vt:lpstr>Calibri</vt:lpstr>
      <vt:lpstr>Calibri Light</vt:lpstr>
      <vt:lpstr>Segoe UI</vt:lpstr>
      <vt:lpstr>Times New Roman</vt:lpstr>
      <vt:lpstr>Тема Office</vt:lpstr>
      <vt:lpstr>Презентация PowerPoint</vt:lpstr>
      <vt:lpstr>Презентация PowerPoint</vt:lpstr>
      <vt:lpstr>Презентация PowerPoint</vt:lpstr>
      <vt:lpstr>Презентация PowerPoint</vt:lpstr>
      <vt:lpstr>Оқушы білімін бағалаудағы жұмыстарым</vt:lpstr>
      <vt:lpstr>Жұмыстар нәтижесі</vt:lpstr>
      <vt:lpstr>Ойын түріндегі тапсырмалар оқушылардың сабаққа деген қызығушылығын арттырады.</vt:lpstr>
      <vt:lpstr>Кері байланыс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Zhanyl Doskaliyeva</dc:creator>
  <cp:lastModifiedBy>админ</cp:lastModifiedBy>
  <cp:revision>23</cp:revision>
  <dcterms:created xsi:type="dcterms:W3CDTF">2020-08-05T10:51:15Z</dcterms:created>
  <dcterms:modified xsi:type="dcterms:W3CDTF">2020-08-19T06:34:01Z</dcterms:modified>
</cp:coreProperties>
</file>