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1" r:id="rId4"/>
    <p:sldId id="267" r:id="rId5"/>
    <p:sldId id="284" r:id="rId6"/>
  </p:sldIdLst>
  <p:sldSz cx="18288000" cy="10287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Sitka Text Semibold" pitchFamily="2" charset="0"/>
      <p:bold r:id="rId11"/>
      <p:boldItalic r:id="rId12"/>
    </p:embeddedFont>
    <p:embeddedFont>
      <p:font typeface="TAN Headline" panose="020B0604020202020204" charset="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820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svg"/><Relationship Id="rId7" Type="http://schemas.openxmlformats.org/officeDocument/2006/relationships/image" Target="../media/image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6.svg"/><Relationship Id="rId5" Type="http://schemas.openxmlformats.org/officeDocument/2006/relationships/image" Target="../media/image14.svg"/><Relationship Id="rId10" Type="http://schemas.openxmlformats.org/officeDocument/2006/relationships/image" Target="../media/image5.png"/><Relationship Id="rId4" Type="http://schemas.openxmlformats.org/officeDocument/2006/relationships/image" Target="../media/image13.png"/><Relationship Id="rId9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462012" y="1068653"/>
            <a:ext cx="13607527" cy="7351447"/>
            <a:chOff x="0" y="0"/>
            <a:chExt cx="3583875" cy="156565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3875" cy="1565652"/>
            </a:xfrm>
            <a:custGeom>
              <a:avLst/>
              <a:gdLst/>
              <a:ahLst/>
              <a:cxnLst/>
              <a:rect l="l" t="t" r="r" b="b"/>
              <a:pathLst>
                <a:path w="3583875" h="1565652">
                  <a:moveTo>
                    <a:pt x="0" y="0"/>
                  </a:moveTo>
                  <a:lnTo>
                    <a:pt x="3583875" y="0"/>
                  </a:lnTo>
                  <a:lnTo>
                    <a:pt x="3583875" y="1565652"/>
                  </a:lnTo>
                  <a:lnTo>
                    <a:pt x="0" y="1565652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3583875" cy="1594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1079160">
            <a:off x="15403117" y="-68154"/>
            <a:ext cx="2730180" cy="2969231"/>
          </a:xfrm>
          <a:custGeom>
            <a:avLst/>
            <a:gdLst/>
            <a:ahLst/>
            <a:cxnLst/>
            <a:rect l="l" t="t" r="r" b="b"/>
            <a:pathLst>
              <a:path w="3760839" h="4114800">
                <a:moveTo>
                  <a:pt x="0" y="0"/>
                </a:moveTo>
                <a:lnTo>
                  <a:pt x="3760838" y="0"/>
                </a:lnTo>
                <a:lnTo>
                  <a:pt x="376083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621000" y="7817806"/>
            <a:ext cx="3030194" cy="2469194"/>
          </a:xfrm>
          <a:custGeom>
            <a:avLst/>
            <a:gdLst/>
            <a:ahLst/>
            <a:cxnLst/>
            <a:rect l="l" t="t" r="r" b="b"/>
            <a:pathLst>
              <a:path w="5746837" h="4816894">
                <a:moveTo>
                  <a:pt x="0" y="0"/>
                </a:moveTo>
                <a:lnTo>
                  <a:pt x="5746837" y="0"/>
                </a:lnTo>
                <a:lnTo>
                  <a:pt x="5746837" y="4816894"/>
                </a:lnTo>
                <a:lnTo>
                  <a:pt x="0" y="48168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327021" y="429607"/>
            <a:ext cx="2634115" cy="2029281"/>
          </a:xfrm>
          <a:custGeom>
            <a:avLst/>
            <a:gdLst/>
            <a:ahLst/>
            <a:cxnLst/>
            <a:rect l="l" t="t" r="r" b="b"/>
            <a:pathLst>
              <a:path w="3515591" h="2486481">
                <a:moveTo>
                  <a:pt x="0" y="0"/>
                </a:moveTo>
                <a:lnTo>
                  <a:pt x="3515590" y="0"/>
                </a:lnTo>
                <a:lnTo>
                  <a:pt x="3515590" y="2486482"/>
                </a:lnTo>
                <a:lnTo>
                  <a:pt x="0" y="24864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CB69AD63-FF19-42EB-A212-76DEAD6B76D7}"/>
              </a:ext>
            </a:extLst>
          </p:cNvPr>
          <p:cNvSpPr/>
          <p:nvPr/>
        </p:nvSpPr>
        <p:spPr>
          <a:xfrm>
            <a:off x="6330763" y="2712980"/>
            <a:ext cx="1847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k-KZ" sz="5400" dirty="0">
              <a:solidFill>
                <a:srgbClr val="FF0000"/>
              </a:solidFill>
              <a:latin typeface="Sitka Text Semibold" pitchFamily="2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9489CBA6-5138-48B9-9C2B-4C33A746C031}"/>
              </a:ext>
            </a:extLst>
          </p:cNvPr>
          <p:cNvSpPr/>
          <p:nvPr/>
        </p:nvSpPr>
        <p:spPr>
          <a:xfrm>
            <a:off x="3276601" y="1906853"/>
            <a:ext cx="12156956" cy="2496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lang="kk-KZ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Т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heme</a:t>
            </a:r>
            <a:r>
              <a:rPr lang="kk-KZ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of report</a:t>
            </a:r>
            <a:r>
              <a:rPr lang="kk-KZ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kk-KZ" sz="32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"Integrating Cinematic Resources into English Language </a:t>
            </a:r>
            <a:endParaRPr lang="kk-KZ" sz="3200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Teaching for Enhanced</a:t>
            </a:r>
            <a:endParaRPr lang="kk-KZ" sz="3200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Learner Engagement and Language Proficiency</a:t>
            </a:r>
            <a:r>
              <a:rPr lang="en-US" sz="3200" b="1" dirty="0">
                <a:latin typeface="Sitka Text Semibold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"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535952F-2B92-4FC0-B2CB-4006F63DCAA7}"/>
              </a:ext>
            </a:extLst>
          </p:cNvPr>
          <p:cNvSpPr/>
          <p:nvPr/>
        </p:nvSpPr>
        <p:spPr>
          <a:xfrm>
            <a:off x="6075051" y="5208313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k-KZ" sz="3200" dirty="0">
              <a:latin typeface="Sitka Text Semibold" pitchFamily="2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94E09DC6-6F0A-4B68-8B5C-9BFB73CD476A}"/>
              </a:ext>
            </a:extLst>
          </p:cNvPr>
          <p:cNvSpPr/>
          <p:nvPr/>
        </p:nvSpPr>
        <p:spPr>
          <a:xfrm>
            <a:off x="6205729" y="6512616"/>
            <a:ext cx="6239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noProof="1">
                <a:solidFill>
                  <a:srgbClr val="FF0000"/>
                </a:solidFill>
                <a:latin typeface="Sitka Text Semibold" pitchFamily="2" charset="0"/>
              </a:rPr>
              <a:t>Speaker: </a:t>
            </a:r>
            <a:r>
              <a:rPr lang="en-GB" sz="3200" noProof="1">
                <a:latin typeface="Sitka Text Semibold" pitchFamily="2" charset="0"/>
              </a:rPr>
              <a:t>Koshanova Amanbibi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1982283" y="2827947"/>
            <a:ext cx="7855845" cy="3168958"/>
            <a:chOff x="0" y="0"/>
            <a:chExt cx="1988154" cy="65078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88154" cy="650781"/>
            </a:xfrm>
            <a:custGeom>
              <a:avLst/>
              <a:gdLst/>
              <a:ahLst/>
              <a:cxnLst/>
              <a:rect l="l" t="t" r="r" b="b"/>
              <a:pathLst>
                <a:path w="1988154" h="650781">
                  <a:moveTo>
                    <a:pt x="0" y="0"/>
                  </a:moveTo>
                  <a:lnTo>
                    <a:pt x="1988154" y="0"/>
                  </a:lnTo>
                  <a:lnTo>
                    <a:pt x="1988154" y="650781"/>
                  </a:lnTo>
                  <a:lnTo>
                    <a:pt x="0" y="650781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988154" cy="679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361085" y="881346"/>
            <a:ext cx="16141462" cy="1708150"/>
            <a:chOff x="0" y="0"/>
            <a:chExt cx="5011430" cy="44988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011430" cy="449883"/>
            </a:xfrm>
            <a:custGeom>
              <a:avLst/>
              <a:gdLst/>
              <a:ahLst/>
              <a:cxnLst/>
              <a:rect l="l" t="t" r="r" b="b"/>
              <a:pathLst>
                <a:path w="5011430" h="449883">
                  <a:moveTo>
                    <a:pt x="0" y="0"/>
                  </a:moveTo>
                  <a:lnTo>
                    <a:pt x="5011430" y="0"/>
                  </a:lnTo>
                  <a:lnTo>
                    <a:pt x="5011430" y="449883"/>
                  </a:lnTo>
                  <a:lnTo>
                    <a:pt x="0" y="449883"/>
                  </a:lnTo>
                  <a:close/>
                </a:path>
              </a:pathLst>
            </a:custGeom>
            <a:solidFill>
              <a:srgbClr val="D53023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5011430" cy="4784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460738" y="7550897"/>
            <a:ext cx="863659" cy="901029"/>
            <a:chOff x="132871" y="83044"/>
            <a:chExt cx="1151546" cy="1201372"/>
          </a:xfrm>
        </p:grpSpPr>
        <p:sp>
          <p:nvSpPr>
            <p:cNvPr id="22" name="TextBox 22"/>
            <p:cNvSpPr txBox="1"/>
            <p:nvPr/>
          </p:nvSpPr>
          <p:spPr>
            <a:xfrm>
              <a:off x="132871" y="83044"/>
              <a:ext cx="1151546" cy="12013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endParaRPr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326427" y="164341"/>
              <a:ext cx="764434" cy="108320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689"/>
                </a:lnSpc>
              </a:pPr>
              <a:endParaRPr lang="en-US" sz="4778" dirty="0">
                <a:solidFill>
                  <a:srgbClr val="FFFFFF"/>
                </a:solidFill>
                <a:latin typeface="TAN Headline"/>
                <a:ea typeface="TAN Headline"/>
                <a:cs typeface="TAN Headline"/>
                <a:sym typeface="TAN Headline"/>
              </a:endParaRP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9953774" y="2697992"/>
            <a:ext cx="7548773" cy="3266338"/>
            <a:chOff x="0" y="0"/>
            <a:chExt cx="1988154" cy="650781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988154" cy="650781"/>
            </a:xfrm>
            <a:custGeom>
              <a:avLst/>
              <a:gdLst/>
              <a:ahLst/>
              <a:cxnLst/>
              <a:rect l="l" t="t" r="r" b="b"/>
              <a:pathLst>
                <a:path w="1988154" h="650781">
                  <a:moveTo>
                    <a:pt x="0" y="0"/>
                  </a:moveTo>
                  <a:lnTo>
                    <a:pt x="1988154" y="0"/>
                  </a:lnTo>
                  <a:lnTo>
                    <a:pt x="1988154" y="650781"/>
                  </a:lnTo>
                  <a:lnTo>
                    <a:pt x="0" y="650781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28575"/>
              <a:ext cx="1988154" cy="679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37" name="Freeform 37"/>
          <p:cNvSpPr/>
          <p:nvPr/>
        </p:nvSpPr>
        <p:spPr>
          <a:xfrm rot="-690026">
            <a:off x="14806870" y="3459"/>
            <a:ext cx="1769395" cy="2607086"/>
          </a:xfrm>
          <a:custGeom>
            <a:avLst/>
            <a:gdLst/>
            <a:ahLst/>
            <a:cxnLst/>
            <a:rect l="l" t="t" r="r" b="b"/>
            <a:pathLst>
              <a:path w="2527585" h="4114800">
                <a:moveTo>
                  <a:pt x="0" y="0"/>
                </a:moveTo>
                <a:lnTo>
                  <a:pt x="2527586" y="0"/>
                </a:lnTo>
                <a:lnTo>
                  <a:pt x="25275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8" name="TextBox 38"/>
          <p:cNvSpPr txBox="1"/>
          <p:nvPr/>
        </p:nvSpPr>
        <p:spPr>
          <a:xfrm>
            <a:off x="3601402" y="1236980"/>
            <a:ext cx="10963336" cy="10595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</a:pPr>
            <a:r>
              <a:rPr lang="en-US" sz="4000" b="1" dirty="0">
                <a:solidFill>
                  <a:srgbClr val="FFFFFF"/>
                </a:solidFill>
                <a:latin typeface="Times New Roman" panose="02020603050405020304" pitchFamily="18" charset="0"/>
                <a:ea typeface="TAN Headline"/>
                <a:cs typeface="Times New Roman" panose="02020603050405020304" pitchFamily="18" charset="0"/>
                <a:sym typeface="TAN Headline"/>
              </a:rPr>
              <a:t>“Teaching English through films”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158563" y="3186648"/>
            <a:ext cx="7795211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400" b="1" dirty="0">
                <a:latin typeface="Sitka Text Semibold" pitchFamily="2" charset="0"/>
              </a:rPr>
              <a:t>Purpose</a:t>
            </a:r>
          </a:p>
          <a:p>
            <a:r>
              <a:rPr lang="en-US" sz="2400" dirty="0">
                <a:latin typeface="Sitka Text Semibold" pitchFamily="2" charset="0"/>
              </a:rPr>
              <a:t>To help students learn English through real films.</a:t>
            </a:r>
          </a:p>
          <a:p>
            <a:r>
              <a:rPr lang="en-US" sz="2400" dirty="0">
                <a:latin typeface="Sitka Text Semibold" pitchFamily="2" charset="0"/>
              </a:rPr>
              <a:t>To make language learning natural, fun, and meaningful.</a:t>
            </a:r>
          </a:p>
          <a:p>
            <a:r>
              <a:rPr lang="en-US" sz="2400" dirty="0">
                <a:latin typeface="Sitka Text Semibold" pitchFamily="2" charset="0"/>
              </a:rPr>
              <a:t>To let students feel the culture behind the language.</a:t>
            </a: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483203EE-B820-4E26-8B96-276E4B8D7E36}"/>
              </a:ext>
            </a:extLst>
          </p:cNvPr>
          <p:cNvSpPr/>
          <p:nvPr/>
        </p:nvSpPr>
        <p:spPr>
          <a:xfrm>
            <a:off x="10543141" y="2766450"/>
            <a:ext cx="70750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Sitka Text Semibold" pitchFamily="2" charset="0"/>
              </a:rPr>
              <a:t>Objectives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Sitka Text Semibold" pitchFamily="2" charset="0"/>
              </a:rPr>
              <a:t>Improve listening through real movie dialogues.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Sitka Text Semibold" pitchFamily="2" charset="0"/>
              </a:rPr>
              <a:t>Learn new words and expressions in context.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Sitka Text Semibold" pitchFamily="2" charset="0"/>
              </a:rPr>
              <a:t>Develop speaking skills through film discussions.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Sitka Text Semibold" pitchFamily="2" charset="0"/>
              </a:rPr>
              <a:t>Understand cultural values and everyday life.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Sitka Text Semibold" pitchFamily="2" charset="0"/>
              </a:rPr>
              <a:t>Increase motivation and interest in English.</a:t>
            </a:r>
            <a:endParaRPr lang="en-US" dirty="0">
              <a:latin typeface="Sitka Text Semibold" pitchFamily="2" charset="0"/>
            </a:endParaRPr>
          </a:p>
        </p:txBody>
      </p:sp>
      <p:grpSp>
        <p:nvGrpSpPr>
          <p:cNvPr id="44" name="Group 5">
            <a:extLst>
              <a:ext uri="{FF2B5EF4-FFF2-40B4-BE49-F238E27FC236}">
                <a16:creationId xmlns:a16="http://schemas.microsoft.com/office/drawing/2014/main" id="{2C3B8F69-6451-464B-A50D-639E6A5DAEC5}"/>
              </a:ext>
            </a:extLst>
          </p:cNvPr>
          <p:cNvGrpSpPr/>
          <p:nvPr/>
        </p:nvGrpSpPr>
        <p:grpSpPr>
          <a:xfrm>
            <a:off x="5715000" y="6452986"/>
            <a:ext cx="7855845" cy="3168958"/>
            <a:chOff x="0" y="0"/>
            <a:chExt cx="1988154" cy="650781"/>
          </a:xfrm>
        </p:grpSpPr>
        <p:sp>
          <p:nvSpPr>
            <p:cNvPr id="45" name="Freeform 6">
              <a:extLst>
                <a:ext uri="{FF2B5EF4-FFF2-40B4-BE49-F238E27FC236}">
                  <a16:creationId xmlns:a16="http://schemas.microsoft.com/office/drawing/2014/main" id="{3E301683-88F8-4BDE-9876-AD220F2C7301}"/>
                </a:ext>
              </a:extLst>
            </p:cNvPr>
            <p:cNvSpPr/>
            <p:nvPr/>
          </p:nvSpPr>
          <p:spPr>
            <a:xfrm>
              <a:off x="0" y="0"/>
              <a:ext cx="1988154" cy="650781"/>
            </a:xfrm>
            <a:custGeom>
              <a:avLst/>
              <a:gdLst/>
              <a:ahLst/>
              <a:cxnLst/>
              <a:rect l="l" t="t" r="r" b="b"/>
              <a:pathLst>
                <a:path w="1988154" h="650781">
                  <a:moveTo>
                    <a:pt x="0" y="0"/>
                  </a:moveTo>
                  <a:lnTo>
                    <a:pt x="1988154" y="0"/>
                  </a:lnTo>
                  <a:lnTo>
                    <a:pt x="1988154" y="650781"/>
                  </a:lnTo>
                  <a:lnTo>
                    <a:pt x="0" y="650781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6" name="TextBox 7">
              <a:extLst>
                <a:ext uri="{FF2B5EF4-FFF2-40B4-BE49-F238E27FC236}">
                  <a16:creationId xmlns:a16="http://schemas.microsoft.com/office/drawing/2014/main" id="{64A926CF-D341-41EE-B307-62AE03A974DC}"/>
                </a:ext>
              </a:extLst>
            </p:cNvPr>
            <p:cNvSpPr txBox="1"/>
            <p:nvPr/>
          </p:nvSpPr>
          <p:spPr>
            <a:xfrm>
              <a:off x="0" y="-28575"/>
              <a:ext cx="1988154" cy="679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0534120-42E9-48EB-98D1-AE13E44D3D17}"/>
              </a:ext>
            </a:extLst>
          </p:cNvPr>
          <p:cNvSpPr txBox="1"/>
          <p:nvPr/>
        </p:nvSpPr>
        <p:spPr>
          <a:xfrm flipH="1">
            <a:off x="5715000" y="6743701"/>
            <a:ext cx="815339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</a:t>
            </a:r>
          </a:p>
          <a:p>
            <a:r>
              <a:rPr lang="en-US" sz="2800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Films support the development of all four core language skills: listening, speaking, reading, and writing.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36871" y="169902"/>
            <a:ext cx="7887929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1</a:t>
            </a:r>
            <a:r>
              <a:rPr lang="en-US" sz="3200" b="1" dirty="0">
                <a:solidFill>
                  <a:schemeClr val="bg1"/>
                </a:solidFill>
              </a:rPr>
              <a:t>)SILENT SCENE DUBBING</a:t>
            </a:r>
          </a:p>
          <a:p>
            <a:r>
              <a:rPr lang="en-US" sz="3200" i="1" dirty="0">
                <a:solidFill>
                  <a:schemeClr val="bg1"/>
                </a:solidFill>
              </a:rPr>
              <a:t>(Dubbing the scene with the sound turned off)</a:t>
            </a:r>
            <a:endParaRPr lang="en-US" sz="3200" dirty="0">
              <a:solidFill>
                <a:schemeClr val="bg1"/>
              </a:soli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5865625" y="2842454"/>
            <a:ext cx="5498041" cy="5632311"/>
            <a:chOff x="0" y="0"/>
            <a:chExt cx="1369874" cy="121888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69874" cy="1218881"/>
            </a:xfrm>
            <a:custGeom>
              <a:avLst/>
              <a:gdLst/>
              <a:ahLst/>
              <a:cxnLst/>
              <a:rect l="l" t="t" r="r" b="b"/>
              <a:pathLst>
                <a:path w="1369874" h="1218881">
                  <a:moveTo>
                    <a:pt x="0" y="0"/>
                  </a:moveTo>
                  <a:lnTo>
                    <a:pt x="1369874" y="0"/>
                  </a:lnTo>
                  <a:lnTo>
                    <a:pt x="1369874" y="1218881"/>
                  </a:lnTo>
                  <a:lnTo>
                    <a:pt x="0" y="1218881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28575"/>
              <a:ext cx="1369874" cy="12474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66299FF7-E7A1-4F06-998C-82709EFB1D2D}"/>
              </a:ext>
            </a:extLst>
          </p:cNvPr>
          <p:cNvSpPr/>
          <p:nvPr/>
        </p:nvSpPr>
        <p:spPr>
          <a:xfrm>
            <a:off x="12556426" y="304052"/>
            <a:ext cx="5630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2400" dirty="0">
                <a:latin typeface="Sitka Text Semibold" pitchFamily="2" charset="0"/>
              </a:rPr>
            </a:br>
            <a:endParaRPr lang="en-US" sz="2400" dirty="0">
              <a:latin typeface="Sitka Text Semibold" pitchFamily="2" charset="0"/>
            </a:endParaRP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17E08DAD-D40E-40FB-A7A1-71EBE8B66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37" y="3280773"/>
            <a:ext cx="5257800" cy="5248953"/>
          </a:xfrm>
          <a:prstGeom prst="rect">
            <a:avLst/>
          </a:prstGeom>
        </p:spPr>
      </p:pic>
      <p:pic>
        <p:nvPicPr>
          <p:cNvPr id="1026" name="Picture 2" descr="Forrest Gump (1994) Trailer #1 | Movieclips Classic Trailers - YouTube">
            <a:extLst>
              <a:ext uri="{FF2B5EF4-FFF2-40B4-BE49-F238E27FC236}">
                <a16:creationId xmlns:a16="http://schemas.microsoft.com/office/drawing/2014/main" id="{BE12179B-E3E5-47AC-A24B-7F9EA575A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9082" y="2866347"/>
            <a:ext cx="5442118" cy="4791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75852157-A417-4C82-8212-CF30B94EA084}"/>
              </a:ext>
            </a:extLst>
          </p:cNvPr>
          <p:cNvSpPr txBox="1"/>
          <p:nvPr/>
        </p:nvSpPr>
        <p:spPr>
          <a:xfrm>
            <a:off x="5865624" y="4822272"/>
            <a:ext cx="564057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/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Through film-based role-play and dialogue analysis, students practice </a:t>
            </a:r>
            <a:r>
              <a:rPr 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grammar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in realistic and emotionally engaging situations.</a:t>
            </a:r>
            <a:endParaRPr lang="ru-RU" sz="4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8"/>
          <p:cNvSpPr/>
          <p:nvPr/>
        </p:nvSpPr>
        <p:spPr>
          <a:xfrm rot="2976124">
            <a:off x="143103" y="-244459"/>
            <a:ext cx="3760839" cy="4114800"/>
          </a:xfrm>
          <a:custGeom>
            <a:avLst/>
            <a:gdLst/>
            <a:ahLst/>
            <a:cxnLst/>
            <a:rect l="l" t="t" r="r" b="b"/>
            <a:pathLst>
              <a:path w="3760839" h="4114800">
                <a:moveTo>
                  <a:pt x="0" y="0"/>
                </a:moveTo>
                <a:lnTo>
                  <a:pt x="3760839" y="0"/>
                </a:lnTo>
                <a:lnTo>
                  <a:pt x="376083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6528EF3-3B03-4AF7-9F40-13398EF34CC0}"/>
              </a:ext>
            </a:extLst>
          </p:cNvPr>
          <p:cNvSpPr/>
          <p:nvPr/>
        </p:nvSpPr>
        <p:spPr>
          <a:xfrm>
            <a:off x="3886200" y="850017"/>
            <a:ext cx="105156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Description of Achieved Results</a:t>
            </a:r>
          </a:p>
          <a:p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✔ Improved Speaking Confidence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Students became more confident speaking English because both tasks required active performance — dubbing scenes and acting out rewritten dialogues.</a:t>
            </a:r>
          </a:p>
          <a:p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✔ Stronger Vocabulary Usage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Students learned new informal expressions, emotional vocabulary, and real conversational phrases from films.</a:t>
            </a:r>
          </a:p>
          <a:p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✔ Increased Motivation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Film-based tasks made lessons more engaging and enjoyable, increasing students’ interest in English.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D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33600" y="1948119"/>
            <a:ext cx="13607527" cy="5944585"/>
            <a:chOff x="0" y="0"/>
            <a:chExt cx="3583875" cy="156565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583875" cy="1565652"/>
            </a:xfrm>
            <a:custGeom>
              <a:avLst/>
              <a:gdLst/>
              <a:ahLst/>
              <a:cxnLst/>
              <a:rect l="l" t="t" r="r" b="b"/>
              <a:pathLst>
                <a:path w="3583875" h="1565652">
                  <a:moveTo>
                    <a:pt x="0" y="0"/>
                  </a:moveTo>
                  <a:lnTo>
                    <a:pt x="3583875" y="0"/>
                  </a:lnTo>
                  <a:lnTo>
                    <a:pt x="3583875" y="1565652"/>
                  </a:lnTo>
                  <a:lnTo>
                    <a:pt x="0" y="1565652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3583875" cy="15942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 rot="-1436891">
            <a:off x="785877" y="7489813"/>
            <a:ext cx="2412252" cy="2025580"/>
          </a:xfrm>
          <a:custGeom>
            <a:avLst/>
            <a:gdLst/>
            <a:ahLst/>
            <a:cxnLst/>
            <a:rect l="l" t="t" r="r" b="b"/>
            <a:pathLst>
              <a:path w="4167216" h="3646314">
                <a:moveTo>
                  <a:pt x="0" y="0"/>
                </a:moveTo>
                <a:lnTo>
                  <a:pt x="4167216" y="0"/>
                </a:lnTo>
                <a:lnTo>
                  <a:pt x="4167216" y="3646314"/>
                </a:lnTo>
                <a:lnTo>
                  <a:pt x="0" y="36463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952308">
            <a:off x="14677584" y="161633"/>
            <a:ext cx="2874787" cy="2375355"/>
          </a:xfrm>
          <a:custGeom>
            <a:avLst/>
            <a:gdLst/>
            <a:ahLst/>
            <a:cxnLst/>
            <a:rect l="l" t="t" r="r" b="b"/>
            <a:pathLst>
              <a:path w="4415125" h="3162333">
                <a:moveTo>
                  <a:pt x="0" y="0"/>
                </a:moveTo>
                <a:lnTo>
                  <a:pt x="4415125" y="0"/>
                </a:lnTo>
                <a:lnTo>
                  <a:pt x="4415125" y="3162333"/>
                </a:lnTo>
                <a:lnTo>
                  <a:pt x="0" y="31623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31466" y="254960"/>
            <a:ext cx="2155912" cy="2830362"/>
          </a:xfrm>
          <a:custGeom>
            <a:avLst/>
            <a:gdLst/>
            <a:ahLst/>
            <a:cxnLst/>
            <a:rect l="l" t="t" r="r" b="b"/>
            <a:pathLst>
              <a:path w="5746837" h="4816894">
                <a:moveTo>
                  <a:pt x="0" y="0"/>
                </a:moveTo>
                <a:lnTo>
                  <a:pt x="5746837" y="0"/>
                </a:lnTo>
                <a:lnTo>
                  <a:pt x="5746837" y="4816894"/>
                </a:lnTo>
                <a:lnTo>
                  <a:pt x="0" y="48168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5637075" y="6717138"/>
            <a:ext cx="2500660" cy="3014299"/>
          </a:xfrm>
          <a:custGeom>
            <a:avLst/>
            <a:gdLst/>
            <a:ahLst/>
            <a:cxnLst/>
            <a:rect l="l" t="t" r="r" b="b"/>
            <a:pathLst>
              <a:path w="4177060" h="4669478">
                <a:moveTo>
                  <a:pt x="0" y="0"/>
                </a:moveTo>
                <a:lnTo>
                  <a:pt x="4177060" y="0"/>
                </a:lnTo>
                <a:lnTo>
                  <a:pt x="4177060" y="4669478"/>
                </a:lnTo>
                <a:lnTo>
                  <a:pt x="0" y="466947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7162800" y="410191"/>
            <a:ext cx="2426178" cy="1455559"/>
          </a:xfrm>
          <a:custGeom>
            <a:avLst/>
            <a:gdLst/>
            <a:ahLst/>
            <a:cxnLst/>
            <a:rect l="l" t="t" r="r" b="b"/>
            <a:pathLst>
              <a:path w="3515591" h="2486481">
                <a:moveTo>
                  <a:pt x="0" y="0"/>
                </a:moveTo>
                <a:lnTo>
                  <a:pt x="3515590" y="0"/>
                </a:lnTo>
                <a:lnTo>
                  <a:pt x="3515590" y="2486482"/>
                </a:lnTo>
                <a:lnTo>
                  <a:pt x="0" y="248648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2ABE35C-3D33-497C-9531-5D3C1D848B05}"/>
              </a:ext>
            </a:extLst>
          </p:cNvPr>
          <p:cNvSpPr/>
          <p:nvPr/>
        </p:nvSpPr>
        <p:spPr>
          <a:xfrm>
            <a:off x="4122937" y="2357784"/>
            <a:ext cx="10896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Sitka Text Semibold" pitchFamily="2" charset="0"/>
              </a:rPr>
              <a:t>“When students learn English through films, they don’t just study a language — they </a:t>
            </a:r>
            <a:r>
              <a:rPr lang="en-US" sz="3200" i="1" dirty="0">
                <a:latin typeface="Sitka Text Semibold" pitchFamily="2" charset="0"/>
              </a:rPr>
              <a:t>feel</a:t>
            </a:r>
            <a:r>
              <a:rPr lang="en-US" sz="3200" dirty="0">
                <a:latin typeface="Sitka Text Semibold" pitchFamily="2" charset="0"/>
              </a:rPr>
              <a:t> it, </a:t>
            </a:r>
            <a:r>
              <a:rPr lang="en-US" sz="3200" i="1" dirty="0">
                <a:latin typeface="Sitka Text Semibold" pitchFamily="2" charset="0"/>
              </a:rPr>
              <a:t>hear</a:t>
            </a:r>
            <a:r>
              <a:rPr lang="en-US" sz="3200" dirty="0">
                <a:latin typeface="Sitka Text Semibold" pitchFamily="2" charset="0"/>
              </a:rPr>
              <a:t> it, and </a:t>
            </a:r>
            <a:r>
              <a:rPr lang="en-US" sz="3200" i="1" dirty="0">
                <a:latin typeface="Sitka Text Semibold" pitchFamily="2" charset="0"/>
              </a:rPr>
              <a:t>live</a:t>
            </a:r>
            <a:r>
              <a:rPr lang="en-US" sz="3200" dirty="0">
                <a:latin typeface="Sitka Text Semibold" pitchFamily="2" charset="0"/>
              </a:rPr>
              <a:t> it.</a:t>
            </a:r>
            <a:br>
              <a:rPr lang="en-US" sz="3200" dirty="0">
                <a:latin typeface="Sitka Text Semibold" pitchFamily="2" charset="0"/>
              </a:rPr>
            </a:br>
            <a:r>
              <a:rPr lang="en-US" sz="3200" dirty="0">
                <a:latin typeface="Sitka Text Semibold" pitchFamily="2" charset="0"/>
              </a:rPr>
              <a:t>They step into another world, speak with real characters, express real emotions, and discover real culture.</a:t>
            </a:r>
            <a:br>
              <a:rPr lang="en-US" sz="3200" dirty="0">
                <a:latin typeface="Sitka Text Semibold" pitchFamily="2" charset="0"/>
              </a:rPr>
            </a:br>
            <a:r>
              <a:rPr lang="en-US" sz="3200" dirty="0">
                <a:latin typeface="Sitka Text Semibold" pitchFamily="2" charset="0"/>
              </a:rPr>
              <a:t>Films turn the classroom into a space of imagination, creativity, and authentic communication.</a:t>
            </a:r>
            <a:br>
              <a:rPr lang="en-US" sz="3200" dirty="0">
                <a:latin typeface="Sitka Text Semibold" pitchFamily="2" charset="0"/>
              </a:rPr>
            </a:br>
            <a:r>
              <a:rPr lang="en-US" sz="3200" dirty="0">
                <a:latin typeface="Sitka Text Semibold" pitchFamily="2" charset="0"/>
              </a:rPr>
              <a:t>This idea helps students not only learn English, but </a:t>
            </a:r>
            <a:r>
              <a:rPr lang="en-US" sz="3200" i="1" dirty="0">
                <a:latin typeface="Sitka Text Semibold" pitchFamily="2" charset="0"/>
              </a:rPr>
              <a:t>experience</a:t>
            </a:r>
            <a:r>
              <a:rPr lang="en-US" sz="3200" dirty="0">
                <a:latin typeface="Sitka Text Semibold" pitchFamily="2" charset="0"/>
              </a:rPr>
              <a:t> it.”</a:t>
            </a:r>
            <a:endParaRPr lang="kk-KZ" sz="3200" dirty="0">
              <a:latin typeface="Sitka Text Semibold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961</TotalTime>
  <Words>300</Words>
  <Application>Microsoft Office PowerPoint</Application>
  <PresentationFormat>Произвольный</PresentationFormat>
  <Paragraphs>29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Calibri</vt:lpstr>
      <vt:lpstr>Times New Roman</vt:lpstr>
      <vt:lpstr>Sitka Text Semibold</vt:lpstr>
      <vt:lpstr>TAN Headline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Kamila</dc:creator>
  <cp:lastModifiedBy>Аманбиби</cp:lastModifiedBy>
  <cp:revision>32</cp:revision>
  <dcterms:created xsi:type="dcterms:W3CDTF">2006-08-16T00:00:00Z</dcterms:created>
  <dcterms:modified xsi:type="dcterms:W3CDTF">2026-01-28T07:39:26Z</dcterms:modified>
  <dc:identifier>DAG6JtTeFXc</dc:identifier>
</cp:coreProperties>
</file>