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E7C7-5832-4D9C-9B7B-5F0FEC9B8E5C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2B80-0A0C-4D23-ACE6-D5DB54537F35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4128497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E7C7-5832-4D9C-9B7B-5F0FEC9B8E5C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2B80-0A0C-4D23-ACE6-D5DB54537F35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68025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E7C7-5832-4D9C-9B7B-5F0FEC9B8E5C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2B80-0A0C-4D23-ACE6-D5DB54537F35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900655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E7C7-5832-4D9C-9B7B-5F0FEC9B8E5C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2B80-0A0C-4D23-ACE6-D5DB54537F35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571154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E7C7-5832-4D9C-9B7B-5F0FEC9B8E5C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2B80-0A0C-4D23-ACE6-D5DB54537F35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336637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E7C7-5832-4D9C-9B7B-5F0FEC9B8E5C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2B80-0A0C-4D23-ACE6-D5DB54537F35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727078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E7C7-5832-4D9C-9B7B-5F0FEC9B8E5C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2B80-0A0C-4D23-ACE6-D5DB54537F35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471660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E7C7-5832-4D9C-9B7B-5F0FEC9B8E5C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2B80-0A0C-4D23-ACE6-D5DB54537F35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763539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k-KZ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E7C7-5832-4D9C-9B7B-5F0FEC9B8E5C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2B80-0A0C-4D23-ACE6-D5DB54537F35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69939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E7C7-5832-4D9C-9B7B-5F0FEC9B8E5C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2B80-0A0C-4D23-ACE6-D5DB54537F35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161876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E7C7-5832-4D9C-9B7B-5F0FEC9B8E5C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A2B80-0A0C-4D23-ACE6-D5DB54537F35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98644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BE7C7-5832-4D9C-9B7B-5F0FEC9B8E5C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DA2B80-0A0C-4D23-ACE6-D5DB54537F35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416895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7541" y="2238468"/>
            <a:ext cx="11322424" cy="3826155"/>
          </a:xfrm>
        </p:spPr>
        <p:txBody>
          <a:bodyPr>
            <a:normAutofit fontScale="90000"/>
          </a:bodyPr>
          <a:lstStyle/>
          <a:p>
            <a:r>
              <a:rPr lang="ru-RU" sz="83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С++ </a:t>
            </a:r>
            <a:r>
              <a:rPr lang="ru-RU" sz="83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тіліндегі</a:t>
            </a:r>
            <a:r>
              <a:rPr lang="ru-RU" sz="83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83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бағдарламаның</a:t>
            </a:r>
            <a:r>
              <a:rPr lang="ru-RU" sz="83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83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құрылымы</a:t>
            </a:r>
            <a:r>
              <a:rPr lang="ru-RU" sz="83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83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мәліметтер</a:t>
            </a:r>
            <a:r>
              <a:rPr lang="ru-RU" sz="83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83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түрлері</a:t>
            </a:r>
            <a:r>
              <a:rPr lang="ru-RU" dirty="0"/>
              <a:t/>
            </a:r>
            <a:br>
              <a:rPr lang="ru-RU" dirty="0"/>
            </a:br>
            <a:endParaRPr lang="kk-KZ" dirty="0"/>
          </a:p>
        </p:txBody>
      </p:sp>
    </p:spTree>
    <p:extLst>
      <p:ext uri="{BB962C8B-B14F-4D97-AF65-F5344CB8AC3E}">
        <p14:creationId xmlns:p14="http://schemas.microsoft.com/office/powerpoint/2010/main" val="2095374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70995"/>
            <a:ext cx="10515600" cy="2817579"/>
          </a:xfrm>
        </p:spPr>
        <p:txBody>
          <a:bodyPr>
            <a:normAutofit/>
          </a:bodyPr>
          <a:lstStyle/>
          <a:p>
            <a:pPr algn="ctr"/>
            <a:r>
              <a:rPr lang="kk-KZ" sz="3000" dirty="0" smtClean="0"/>
              <a:t>С++ тілінде бағдарлама функциялардан, сипаттамалардан және препроцессор директиваларынан тұрады. </a:t>
            </a:r>
            <a:br>
              <a:rPr lang="kk-KZ" sz="3000" dirty="0" smtClean="0"/>
            </a:br>
            <a:r>
              <a:rPr lang="kk-KZ" sz="3000" dirty="0" smtClean="0"/>
              <a:t>Препроцессор -  бұл компиляцияның басында берілген кодтағы файлды қайта істеуші программа.</a:t>
            </a:r>
            <a:br>
              <a:rPr lang="kk-KZ" sz="3000" dirty="0" smtClean="0"/>
            </a:br>
            <a:r>
              <a:rPr lang="kk-KZ" sz="3000" dirty="0" smtClean="0"/>
              <a:t>Қарапайым бір бағдарламаны қарайық:</a:t>
            </a:r>
            <a:endParaRPr lang="kk-KZ" sz="3000" dirty="0"/>
          </a:p>
        </p:txBody>
      </p:sp>
      <p:pic>
        <p:nvPicPr>
          <p:cNvPr id="4" name="Объект 3" descr="Первая программа на языке С++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517" y="2958353"/>
            <a:ext cx="7247404" cy="3717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6772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5690" y="303903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 err="1" smtClean="0"/>
              <a:t>Бірінші</a:t>
            </a:r>
            <a:r>
              <a:rPr lang="ru-RU" dirty="0" smtClean="0"/>
              <a:t> </a:t>
            </a:r>
            <a:r>
              <a:rPr lang="ru-RU" dirty="0" err="1" smtClean="0"/>
              <a:t>қатарда</a:t>
            </a:r>
            <a:r>
              <a:rPr lang="ru-RU" dirty="0" smtClean="0"/>
              <a:t> </a:t>
            </a:r>
            <a:r>
              <a:rPr lang="ru-RU" dirty="0"/>
              <a:t> </a:t>
            </a:r>
            <a:r>
              <a:rPr lang="ru-RU" b="1" dirty="0"/>
              <a:t>#</a:t>
            </a:r>
            <a:r>
              <a:rPr lang="ru-RU" b="1" dirty="0" err="1"/>
              <a:t>include</a:t>
            </a:r>
            <a:r>
              <a:rPr lang="ru-RU" dirty="0"/>
              <a:t> </a:t>
            </a:r>
            <a:r>
              <a:rPr lang="ru-RU" dirty="0" err="1" smtClean="0"/>
              <a:t>директивасының</a:t>
            </a:r>
            <a:r>
              <a:rPr lang="ru-RU" dirty="0" smtClean="0"/>
              <a:t> </a:t>
            </a:r>
            <a:r>
              <a:rPr lang="ru-RU" dirty="0" err="1" smtClean="0"/>
              <a:t>көмегімен</a:t>
            </a:r>
            <a:r>
              <a:rPr lang="ru-RU" dirty="0" smtClean="0"/>
              <a:t> </a:t>
            </a:r>
            <a:r>
              <a:rPr lang="ru-RU" dirty="0" err="1" smtClean="0"/>
              <a:t>енгізу</a:t>
            </a:r>
            <a:r>
              <a:rPr lang="ru-RU" dirty="0" smtClean="0"/>
              <a:t>/</a:t>
            </a:r>
            <a:r>
              <a:rPr lang="ru-RU" dirty="0" err="1" smtClean="0"/>
              <a:t>шығаруды</a:t>
            </a:r>
            <a:r>
              <a:rPr lang="ru-RU" dirty="0" smtClean="0"/>
              <a:t> </a:t>
            </a:r>
            <a:r>
              <a:rPr lang="ru-RU" dirty="0" err="1" smtClean="0"/>
              <a:t>басқару</a:t>
            </a:r>
            <a:r>
              <a:rPr lang="ru-RU" dirty="0" smtClean="0"/>
              <a:t> </a:t>
            </a:r>
            <a:r>
              <a:rPr lang="ru-RU" dirty="0" err="1" smtClean="0"/>
              <a:t>үшін</a:t>
            </a:r>
            <a:r>
              <a:rPr lang="ru-RU" dirty="0" smtClean="0"/>
              <a:t> </a:t>
            </a:r>
            <a:r>
              <a:rPr lang="ru-RU" dirty="0" err="1" smtClean="0"/>
              <a:t>қажетті</a:t>
            </a:r>
            <a:r>
              <a:rPr lang="ru-RU" dirty="0" smtClean="0"/>
              <a:t> </a:t>
            </a:r>
            <a:r>
              <a:rPr lang="ru-RU" dirty="0" err="1" smtClean="0"/>
              <a:t>ақпараттардан</a:t>
            </a:r>
            <a:r>
              <a:rPr lang="ru-RU" dirty="0" smtClean="0"/>
              <a:t> </a:t>
            </a:r>
            <a:r>
              <a:rPr lang="ru-RU" dirty="0" err="1" smtClean="0"/>
              <a:t>тұратын</a:t>
            </a:r>
            <a:r>
              <a:rPr lang="ru-RU" dirty="0" smtClean="0"/>
              <a:t> </a:t>
            </a:r>
            <a:r>
              <a:rPr lang="ru-RU" b="1" dirty="0" smtClean="0"/>
              <a:t>&lt;</a:t>
            </a:r>
            <a:r>
              <a:rPr lang="ru-RU" b="1" dirty="0" err="1" smtClean="0"/>
              <a:t>iostream</a:t>
            </a:r>
            <a:r>
              <a:rPr lang="ru-RU" b="1" dirty="0" smtClean="0"/>
              <a:t>&gt;</a:t>
            </a:r>
            <a:r>
              <a:rPr lang="ru-RU" dirty="0"/>
              <a:t> </a:t>
            </a:r>
            <a:r>
              <a:rPr lang="ru-RU" dirty="0" err="1" smtClean="0"/>
              <a:t>загаловка</a:t>
            </a:r>
            <a:r>
              <a:rPr lang="ru-RU" dirty="0" smtClean="0"/>
              <a:t> файлы </a:t>
            </a:r>
            <a:r>
              <a:rPr lang="ru-RU" dirty="0" err="1" smtClean="0"/>
              <a:t>іске</a:t>
            </a:r>
            <a:r>
              <a:rPr lang="ru-RU" dirty="0" smtClean="0"/>
              <a:t> </a:t>
            </a:r>
            <a:r>
              <a:rPr lang="ru-RU" dirty="0" err="1" smtClean="0"/>
              <a:t>қосылады</a:t>
            </a:r>
            <a:r>
              <a:rPr lang="ru-RU" dirty="0" smtClean="0"/>
              <a:t>. </a:t>
            </a:r>
            <a:endParaRPr lang="ru-RU" dirty="0"/>
          </a:p>
          <a:p>
            <a:pPr fontAlgn="base"/>
            <a:r>
              <a:rPr lang="ru-RU" dirty="0" err="1" smtClean="0"/>
              <a:t>Келесі</a:t>
            </a:r>
            <a:r>
              <a:rPr lang="ru-RU" dirty="0" smtClean="0"/>
              <a:t> директива </a:t>
            </a:r>
            <a:r>
              <a:rPr lang="ru-RU" b="1" dirty="0" err="1" smtClean="0"/>
              <a:t>using</a:t>
            </a:r>
            <a:r>
              <a:rPr lang="ru-RU" dirty="0" smtClean="0"/>
              <a:t> </a:t>
            </a:r>
            <a:r>
              <a:rPr lang="ru-RU" dirty="0" err="1" smtClean="0"/>
              <a:t>бұл</a:t>
            </a:r>
            <a:r>
              <a:rPr lang="ru-RU" dirty="0" smtClean="0"/>
              <a:t> С++ </a:t>
            </a:r>
            <a:r>
              <a:rPr lang="ru-RU" dirty="0" err="1" smtClean="0"/>
              <a:t>тілінің</a:t>
            </a:r>
            <a:r>
              <a:rPr lang="ru-RU" dirty="0" smtClean="0"/>
              <a:t> </a:t>
            </a:r>
            <a:r>
              <a:rPr lang="ru-RU" dirty="0" err="1" smtClean="0"/>
              <a:t>стандартты</a:t>
            </a:r>
            <a:r>
              <a:rPr lang="ru-RU" dirty="0" smtClean="0"/>
              <a:t> </a:t>
            </a:r>
            <a:r>
              <a:rPr lang="ru-RU" dirty="0" err="1" smtClean="0"/>
              <a:t>кітапхана</a:t>
            </a:r>
            <a:r>
              <a:rPr lang="ru-RU" dirty="0" smtClean="0"/>
              <a:t> </a:t>
            </a:r>
            <a:r>
              <a:rPr lang="ru-RU" dirty="0" err="1" smtClean="0"/>
              <a:t>құралдарымен</a:t>
            </a:r>
            <a:r>
              <a:rPr lang="ru-RU" dirty="0" smtClean="0"/>
              <a:t> </a:t>
            </a:r>
            <a:r>
              <a:rPr lang="ru-RU" dirty="0" err="1" smtClean="0"/>
              <a:t>анықталушы</a:t>
            </a:r>
            <a:r>
              <a:rPr lang="ru-RU" dirty="0" smtClean="0"/>
              <a:t> </a:t>
            </a:r>
            <a:r>
              <a:rPr lang="ru-RU" b="1" dirty="0" err="1" smtClean="0"/>
              <a:t>std</a:t>
            </a:r>
            <a:r>
              <a:rPr lang="ru-RU" b="1" dirty="0" smtClean="0"/>
              <a:t> </a:t>
            </a:r>
            <a:r>
              <a:rPr lang="ru-RU" dirty="0" err="1" smtClean="0"/>
              <a:t>аттар</a:t>
            </a:r>
            <a:r>
              <a:rPr lang="ru-RU" dirty="0" smtClean="0"/>
              <a:t> </a:t>
            </a:r>
            <a:r>
              <a:rPr lang="ru-RU" dirty="0" err="1" smtClean="0"/>
              <a:t>кеңістігін</a:t>
            </a:r>
            <a:r>
              <a:rPr lang="ru-RU" dirty="0" smtClean="0"/>
              <a:t> </a:t>
            </a:r>
            <a:r>
              <a:rPr lang="ru-RU" dirty="0" smtClean="0"/>
              <a:t>(англ. </a:t>
            </a:r>
            <a:r>
              <a:rPr lang="ru-RU" dirty="0" err="1" smtClean="0"/>
              <a:t>namespace</a:t>
            </a:r>
            <a:r>
              <a:rPr lang="ru-RU" dirty="0" smtClean="0"/>
              <a:t>) </a:t>
            </a:r>
            <a:r>
              <a:rPr lang="ru-RU" dirty="0" err="1" smtClean="0"/>
              <a:t>қолдануға</a:t>
            </a:r>
            <a:r>
              <a:rPr lang="ru-RU" dirty="0" smtClean="0"/>
              <a:t> </a:t>
            </a:r>
            <a:r>
              <a:rPr lang="ru-RU" dirty="0" err="1" smtClean="0"/>
              <a:t>мүмкіндік</a:t>
            </a:r>
            <a:r>
              <a:rPr lang="ru-RU" dirty="0" smtClean="0"/>
              <a:t> </a:t>
            </a:r>
            <a:r>
              <a:rPr lang="ru-RU" dirty="0" err="1" smtClean="0"/>
              <a:t>беріледі</a:t>
            </a:r>
            <a:r>
              <a:rPr lang="ru-RU" dirty="0"/>
              <a:t/>
            </a:r>
            <a:br>
              <a:rPr lang="ru-RU" dirty="0"/>
            </a:br>
            <a:endParaRPr lang="ru-RU" dirty="0" smtClean="0"/>
          </a:p>
          <a:p>
            <a:pPr marL="0" indent="0" fontAlgn="base">
              <a:buNone/>
            </a:pPr>
            <a:r>
              <a:rPr lang="ru-RU" dirty="0"/>
              <a:t> </a:t>
            </a:r>
            <a:r>
              <a:rPr lang="ru-RU" dirty="0" err="1"/>
              <a:t>К</a:t>
            </a:r>
            <a:r>
              <a:rPr lang="ru-RU" dirty="0" err="1" smtClean="0"/>
              <a:t>ез-келген</a:t>
            </a:r>
            <a:r>
              <a:rPr lang="ru-RU" dirty="0" smtClean="0"/>
              <a:t> С++ </a:t>
            </a:r>
            <a:r>
              <a:rPr lang="ru-RU" dirty="0" err="1" smtClean="0"/>
              <a:t>бағдарламасының</a:t>
            </a:r>
            <a:r>
              <a:rPr lang="ru-RU" dirty="0" smtClean="0"/>
              <a:t> </a:t>
            </a:r>
            <a:r>
              <a:rPr lang="ru-RU" dirty="0" err="1" smtClean="0"/>
              <a:t>орындалуын</a:t>
            </a:r>
            <a:r>
              <a:rPr lang="ru-RU" dirty="0" smtClean="0"/>
              <a:t> </a:t>
            </a:r>
            <a:r>
              <a:rPr lang="ru-RU" i="1" dirty="0" err="1" smtClean="0"/>
              <a:t>main</a:t>
            </a:r>
            <a:r>
              <a:rPr lang="ru-RU" i="1" dirty="0" smtClean="0"/>
              <a:t>() </a:t>
            </a:r>
            <a:r>
              <a:rPr lang="ru-RU" i="1" dirty="0" err="1" smtClean="0"/>
              <a:t>функциясы</a:t>
            </a:r>
            <a:r>
              <a:rPr lang="ru-RU" i="1" dirty="0" smtClean="0"/>
              <a:t> </a:t>
            </a:r>
            <a:r>
              <a:rPr lang="ru-RU" dirty="0" err="1" smtClean="0"/>
              <a:t>қамтамасыз</a:t>
            </a:r>
            <a:r>
              <a:rPr lang="ru-RU" dirty="0" smtClean="0"/>
              <a:t> </a:t>
            </a:r>
            <a:r>
              <a:rPr lang="ru-RU" dirty="0" err="1" smtClean="0"/>
              <a:t>етеді</a:t>
            </a:r>
            <a:r>
              <a:rPr lang="ru-RU" dirty="0" smtClean="0"/>
              <a:t> Функция </a:t>
            </a:r>
            <a:r>
              <a:rPr lang="ru-RU" dirty="0" err="1" smtClean="0"/>
              <a:t>төрт</a:t>
            </a:r>
            <a:r>
              <a:rPr lang="ru-RU" dirty="0" smtClean="0"/>
              <a:t> </a:t>
            </a:r>
            <a:r>
              <a:rPr lang="ru-RU" dirty="0" err="1" smtClean="0"/>
              <a:t>элементтен</a:t>
            </a:r>
            <a:r>
              <a:rPr lang="ru-RU" dirty="0" smtClean="0"/>
              <a:t> </a:t>
            </a:r>
            <a:r>
              <a:rPr lang="ru-RU" dirty="0" err="1" smtClean="0"/>
              <a:t>тұрады</a:t>
            </a:r>
            <a:r>
              <a:rPr lang="ru-RU" dirty="0" smtClean="0"/>
              <a:t>:</a:t>
            </a:r>
            <a:endParaRPr lang="ru-RU" dirty="0"/>
          </a:p>
          <a:p>
            <a:pPr lvl="0" fontAlgn="base"/>
            <a:r>
              <a:rPr lang="ru-RU" dirty="0" err="1" smtClean="0"/>
              <a:t>қайтымды</a:t>
            </a:r>
            <a:r>
              <a:rPr lang="ru-RU" dirty="0" smtClean="0"/>
              <a:t> </a:t>
            </a:r>
            <a:r>
              <a:rPr lang="ru-RU" dirty="0" err="1" smtClean="0"/>
              <a:t>түр</a:t>
            </a:r>
            <a:r>
              <a:rPr lang="ru-RU" dirty="0" smtClean="0"/>
              <a:t> (</a:t>
            </a:r>
            <a:r>
              <a:rPr lang="ru-RU" dirty="0" err="1" smtClean="0"/>
              <a:t>жоғарыдағы</a:t>
            </a:r>
            <a:r>
              <a:rPr lang="ru-RU" dirty="0" smtClean="0"/>
              <a:t> </a:t>
            </a:r>
            <a:r>
              <a:rPr lang="ru-RU" dirty="0" err="1" smtClean="0"/>
              <a:t>бағдарламада</a:t>
            </a:r>
            <a:r>
              <a:rPr lang="ru-RU" dirty="0" smtClean="0"/>
              <a:t>  </a:t>
            </a:r>
            <a:r>
              <a:rPr lang="ru-RU" dirty="0" err="1"/>
              <a:t>int</a:t>
            </a:r>
            <a:r>
              <a:rPr lang="ru-RU" dirty="0" smtClean="0"/>
              <a:t>);</a:t>
            </a:r>
          </a:p>
          <a:p>
            <a:pPr lvl="0" fontAlgn="base"/>
            <a:r>
              <a:rPr lang="ru-RU" dirty="0" err="1" smtClean="0"/>
              <a:t>функцияның</a:t>
            </a:r>
            <a:r>
              <a:rPr lang="ru-RU" dirty="0" smtClean="0"/>
              <a:t> </a:t>
            </a:r>
            <a:r>
              <a:rPr lang="ru-RU" dirty="0" err="1" smtClean="0"/>
              <a:t>аты</a:t>
            </a:r>
            <a:r>
              <a:rPr lang="ru-RU" dirty="0" smtClean="0"/>
              <a:t> (</a:t>
            </a:r>
            <a:r>
              <a:rPr lang="ru-RU" dirty="0" err="1" smtClean="0"/>
              <a:t>main</a:t>
            </a:r>
            <a:r>
              <a:rPr lang="ru-RU" dirty="0"/>
              <a:t>);</a:t>
            </a:r>
          </a:p>
          <a:p>
            <a:pPr lvl="0" fontAlgn="base"/>
            <a:r>
              <a:rPr lang="ru-RU" dirty="0" err="1" smtClean="0"/>
              <a:t>жақшаның</a:t>
            </a:r>
            <a:r>
              <a:rPr lang="ru-RU" dirty="0" smtClean="0"/>
              <a:t> </a:t>
            </a:r>
            <a:r>
              <a:rPr lang="ru-RU" dirty="0" err="1" smtClean="0"/>
              <a:t>ішінде</a:t>
            </a:r>
            <a:r>
              <a:rPr lang="ru-RU" dirty="0" smtClean="0"/>
              <a:t> </a:t>
            </a:r>
            <a:r>
              <a:rPr lang="ru-RU" dirty="0" err="1" smtClean="0"/>
              <a:t>параметрлер</a:t>
            </a:r>
            <a:r>
              <a:rPr lang="ru-RU" dirty="0" smtClean="0"/>
              <a:t> </a:t>
            </a:r>
            <a:r>
              <a:rPr lang="ru-RU" dirty="0" err="1" smtClean="0"/>
              <a:t>тізімі</a:t>
            </a:r>
            <a:r>
              <a:rPr lang="ru-RU" dirty="0" smtClean="0"/>
              <a:t> (</a:t>
            </a:r>
            <a:r>
              <a:rPr lang="ru-RU" dirty="0" err="1" smtClean="0"/>
              <a:t>жоғарыдағы</a:t>
            </a:r>
            <a:r>
              <a:rPr lang="ru-RU" dirty="0" smtClean="0"/>
              <a:t> </a:t>
            </a:r>
            <a:r>
              <a:rPr lang="ru-RU" dirty="0" err="1" smtClean="0"/>
              <a:t>бағдарламада</a:t>
            </a:r>
            <a:r>
              <a:rPr lang="ru-RU" dirty="0" smtClean="0"/>
              <a:t> бос);</a:t>
            </a:r>
            <a:endParaRPr lang="ru-RU" dirty="0"/>
          </a:p>
          <a:p>
            <a:pPr lvl="0" fontAlgn="base"/>
            <a:r>
              <a:rPr lang="ru-RU" dirty="0" err="1" smtClean="0"/>
              <a:t>фигуралы</a:t>
            </a:r>
            <a:r>
              <a:rPr lang="ru-RU" dirty="0" smtClean="0"/>
              <a:t> </a:t>
            </a:r>
            <a:r>
              <a:rPr lang="ru-RU" dirty="0" err="1" smtClean="0"/>
              <a:t>жақшалардың</a:t>
            </a:r>
            <a:r>
              <a:rPr lang="ru-RU" dirty="0" smtClean="0"/>
              <a:t> </a:t>
            </a:r>
            <a:r>
              <a:rPr lang="ru-RU" dirty="0" err="1" smtClean="0"/>
              <a:t>аралығында</a:t>
            </a:r>
            <a:r>
              <a:rPr lang="ru-RU" dirty="0" smtClean="0"/>
              <a:t> </a:t>
            </a:r>
            <a:r>
              <a:rPr lang="ru-RU" dirty="0" err="1" smtClean="0"/>
              <a:t>инструкциялар</a:t>
            </a:r>
            <a:r>
              <a:rPr lang="ru-RU" dirty="0" smtClean="0"/>
              <a:t> </a:t>
            </a:r>
            <a:r>
              <a:rPr lang="ru-RU" dirty="0" err="1" smtClean="0"/>
              <a:t>блогынан</a:t>
            </a:r>
            <a:r>
              <a:rPr lang="ru-RU" dirty="0" smtClean="0"/>
              <a:t> </a:t>
            </a:r>
            <a:r>
              <a:rPr lang="ru-RU" dirty="0" err="1" smtClean="0"/>
              <a:t>тұратын</a:t>
            </a:r>
            <a:r>
              <a:rPr lang="ru-RU" dirty="0" smtClean="0"/>
              <a:t> </a:t>
            </a:r>
            <a:r>
              <a:rPr lang="ru-RU" dirty="0" err="1" smtClean="0"/>
              <a:t>функцияның</a:t>
            </a:r>
            <a:r>
              <a:rPr lang="ru-RU" dirty="0" smtClean="0"/>
              <a:t> </a:t>
            </a:r>
            <a:r>
              <a:rPr lang="ru-RU" dirty="0" err="1" smtClean="0"/>
              <a:t>денесі</a:t>
            </a:r>
            <a:r>
              <a:rPr lang="ru-RU" dirty="0" smtClean="0"/>
              <a:t> </a:t>
            </a:r>
            <a:r>
              <a:rPr lang="ru-RU" dirty="0" err="1" smtClean="0"/>
              <a:t>болады</a:t>
            </a:r>
            <a:r>
              <a:rPr lang="ru-RU" dirty="0" smtClean="0"/>
              <a:t>.</a:t>
            </a:r>
            <a:endParaRPr lang="ru-RU" dirty="0"/>
          </a:p>
          <a:p>
            <a:pPr marL="0" indent="0">
              <a:buNone/>
            </a:pPr>
            <a:endParaRPr lang="kk-KZ" dirty="0"/>
          </a:p>
        </p:txBody>
      </p:sp>
      <p:pic>
        <p:nvPicPr>
          <p:cNvPr id="4" name="Объект 3" descr="Первая программа на языке С++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812" y="0"/>
            <a:ext cx="7005356" cy="3039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24389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4412" y="257550"/>
            <a:ext cx="10515600" cy="1504016"/>
          </a:xfrm>
        </p:spPr>
        <p:txBody>
          <a:bodyPr>
            <a:noAutofit/>
          </a:bodyPr>
          <a:lstStyle/>
          <a:p>
            <a:pPr algn="just"/>
            <a:r>
              <a:rPr lang="ru-RU" sz="2500" dirty="0" err="1" smtClean="0"/>
              <a:t>Кез-келген</a:t>
            </a:r>
            <a:r>
              <a:rPr lang="ru-RU" sz="2500" dirty="0" smtClean="0"/>
              <a:t> </a:t>
            </a:r>
            <a:r>
              <a:rPr lang="ru-RU" sz="2500" dirty="0" err="1" smtClean="0"/>
              <a:t>бағдарлама</a:t>
            </a:r>
            <a:r>
              <a:rPr lang="ru-RU" sz="2500" dirty="0" smtClean="0"/>
              <a:t> </a:t>
            </a:r>
            <a:r>
              <a:rPr lang="ru-RU" sz="2500" dirty="0" err="1" smtClean="0"/>
              <a:t>жұмыс</a:t>
            </a:r>
            <a:r>
              <a:rPr lang="ru-RU" sz="2500" dirty="0" smtClean="0"/>
              <a:t> </a:t>
            </a:r>
            <a:r>
              <a:rPr lang="ru-RU" sz="2500" dirty="0" err="1" smtClean="0"/>
              <a:t>барысында</a:t>
            </a:r>
            <a:r>
              <a:rPr lang="ru-RU" sz="2500" dirty="0" smtClean="0"/>
              <a:t> </a:t>
            </a:r>
            <a:r>
              <a:rPr lang="ru-RU" sz="2500" dirty="0" err="1" smtClean="0"/>
              <a:t>мәліметтермен</a:t>
            </a:r>
            <a:r>
              <a:rPr lang="ru-RU" sz="2500" dirty="0" smtClean="0"/>
              <a:t> </a:t>
            </a:r>
            <a:r>
              <a:rPr lang="ru-RU" sz="2500" dirty="0" err="1" smtClean="0"/>
              <a:t>жұмыс</a:t>
            </a:r>
            <a:r>
              <a:rPr lang="ru-RU" sz="2500" dirty="0" smtClean="0"/>
              <a:t> </a:t>
            </a:r>
            <a:r>
              <a:rPr lang="ru-RU" sz="2500" dirty="0" err="1" smtClean="0"/>
              <a:t>жасайды</a:t>
            </a:r>
            <a:r>
              <a:rPr lang="ru-RU" sz="2500" dirty="0" smtClean="0"/>
              <a:t>. </a:t>
            </a:r>
            <a:r>
              <a:rPr lang="ru-RU" sz="2500" dirty="0" err="1" smtClean="0"/>
              <a:t>Мәліметтерді</a:t>
            </a:r>
            <a:r>
              <a:rPr lang="ru-RU" sz="2500" dirty="0" smtClean="0"/>
              <a:t> </a:t>
            </a:r>
            <a:r>
              <a:rPr lang="ru-RU" sz="2500" dirty="0" err="1" smtClean="0"/>
              <a:t>сақтау</a:t>
            </a:r>
            <a:r>
              <a:rPr lang="ru-RU" sz="2500" dirty="0" smtClean="0"/>
              <a:t> </a:t>
            </a:r>
            <a:r>
              <a:rPr lang="ru-RU" sz="2500" dirty="0" err="1" smtClean="0"/>
              <a:t>және</a:t>
            </a:r>
            <a:r>
              <a:rPr lang="ru-RU" sz="2500" dirty="0" smtClean="0"/>
              <a:t> </a:t>
            </a:r>
            <a:r>
              <a:rPr lang="ru-RU" sz="2500" dirty="0" err="1" smtClean="0"/>
              <a:t>қайта</a:t>
            </a:r>
            <a:r>
              <a:rPr lang="ru-RU" sz="2500" dirty="0" smtClean="0"/>
              <a:t> </a:t>
            </a:r>
            <a:r>
              <a:rPr lang="ru-RU" sz="2500" dirty="0" err="1" smtClean="0"/>
              <a:t>істеу</a:t>
            </a:r>
            <a:r>
              <a:rPr lang="ru-RU" sz="2500" dirty="0" smtClean="0"/>
              <a:t> </a:t>
            </a:r>
            <a:r>
              <a:rPr lang="ru-RU" sz="2500" dirty="0" err="1" smtClean="0"/>
              <a:t>олардың</a:t>
            </a:r>
            <a:r>
              <a:rPr lang="ru-RU" sz="2500" dirty="0" smtClean="0"/>
              <a:t> </a:t>
            </a:r>
            <a:r>
              <a:rPr lang="ru-RU" sz="2500" dirty="0" err="1" smtClean="0"/>
              <a:t>түрлеріне</a:t>
            </a:r>
            <a:r>
              <a:rPr lang="ru-RU" sz="2500" dirty="0" smtClean="0"/>
              <a:t> </a:t>
            </a:r>
            <a:r>
              <a:rPr lang="ru-RU" sz="2500" dirty="0" err="1" smtClean="0"/>
              <a:t>байланысты</a:t>
            </a:r>
            <a:r>
              <a:rPr lang="ru-RU" sz="2500" dirty="0" smtClean="0"/>
              <a:t>. </a:t>
            </a:r>
            <a:r>
              <a:rPr lang="ru-RU" sz="2500" dirty="0" err="1" smtClean="0"/>
              <a:t>Әрбір</a:t>
            </a:r>
            <a:r>
              <a:rPr lang="ru-RU" sz="2500" dirty="0" smtClean="0"/>
              <a:t> </a:t>
            </a:r>
            <a:r>
              <a:rPr lang="ru-RU" sz="2500" dirty="0" err="1" smtClean="0"/>
              <a:t>тұрақты</a:t>
            </a:r>
            <a:r>
              <a:rPr lang="ru-RU" sz="2500" dirty="0" smtClean="0"/>
              <a:t>, </a:t>
            </a:r>
            <a:r>
              <a:rPr lang="ru-RU" sz="2500" dirty="0" err="1" smtClean="0"/>
              <a:t>айнымалы</a:t>
            </a:r>
            <a:r>
              <a:rPr lang="ru-RU" sz="2500" dirty="0" smtClean="0"/>
              <a:t>,  функция </a:t>
            </a:r>
            <a:r>
              <a:rPr lang="ru-RU" sz="2500" dirty="0" err="1" smtClean="0"/>
              <a:t>немесе</a:t>
            </a:r>
            <a:r>
              <a:rPr lang="ru-RU" sz="2500" dirty="0" smtClean="0"/>
              <a:t> </a:t>
            </a:r>
            <a:r>
              <a:rPr lang="ru-RU" sz="2500" dirty="0" err="1" smtClean="0"/>
              <a:t>өрнекті</a:t>
            </a:r>
            <a:r>
              <a:rPr lang="ru-RU" sz="2500" dirty="0" smtClean="0"/>
              <a:t> </a:t>
            </a:r>
            <a:r>
              <a:rPr lang="ru-RU" sz="2500" dirty="0" err="1" smtClean="0"/>
              <a:t>есептеудің</a:t>
            </a:r>
            <a:r>
              <a:rPr lang="ru-RU" sz="2500" dirty="0" smtClean="0"/>
              <a:t> </a:t>
            </a:r>
            <a:r>
              <a:rPr lang="ru-RU" sz="2500" dirty="0" err="1" smtClean="0"/>
              <a:t>нәтижесі</a:t>
            </a:r>
            <a:r>
              <a:rPr lang="ru-RU" sz="2500" dirty="0" smtClean="0"/>
              <a:t> </a:t>
            </a:r>
            <a:r>
              <a:rPr lang="ru-RU" sz="2500" dirty="0" err="1" smtClean="0"/>
              <a:t>белгіленген</a:t>
            </a:r>
            <a:r>
              <a:rPr lang="ru-RU" sz="2500" dirty="0" smtClean="0"/>
              <a:t> </a:t>
            </a:r>
            <a:r>
              <a:rPr lang="ru-RU" sz="2500" dirty="0" err="1" smtClean="0"/>
              <a:t>бір</a:t>
            </a:r>
            <a:r>
              <a:rPr lang="ru-RU" sz="2500" dirty="0" smtClean="0"/>
              <a:t> </a:t>
            </a:r>
            <a:r>
              <a:rPr lang="ru-RU" sz="2500" dirty="0" err="1" smtClean="0"/>
              <a:t>түрге</a:t>
            </a:r>
            <a:r>
              <a:rPr lang="ru-RU" sz="2500" dirty="0" smtClean="0"/>
              <a:t> </a:t>
            </a:r>
            <a:r>
              <a:rPr lang="ru-RU" sz="2500" dirty="0" err="1" smtClean="0"/>
              <a:t>ие</a:t>
            </a:r>
            <a:r>
              <a:rPr lang="ru-RU" sz="2500" dirty="0" smtClean="0"/>
              <a:t> </a:t>
            </a:r>
            <a:r>
              <a:rPr lang="ru-RU" sz="2500" dirty="0" err="1" smtClean="0"/>
              <a:t>болуы</a:t>
            </a:r>
            <a:r>
              <a:rPr lang="ru-RU" sz="2500" dirty="0" smtClean="0"/>
              <a:t> </a:t>
            </a:r>
            <a:r>
              <a:rPr lang="ru-RU" sz="2500" dirty="0" err="1" smtClean="0"/>
              <a:t>керек</a:t>
            </a:r>
            <a:r>
              <a:rPr lang="ru-RU" sz="2500" dirty="0" smtClean="0"/>
              <a:t>. </a:t>
            </a:r>
            <a:endParaRPr lang="kk-KZ" sz="25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84412" y="2090826"/>
            <a:ext cx="10515600" cy="21987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5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Мәлімет</a:t>
            </a:r>
            <a:r>
              <a:rPr lang="ru-RU" sz="2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5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түрлері</a:t>
            </a:r>
            <a:r>
              <a:rPr lang="ru-RU" sz="2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5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мыналарды</a:t>
            </a:r>
            <a:r>
              <a:rPr lang="ru-RU" sz="2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5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анықтайды</a:t>
            </a:r>
            <a:r>
              <a:rPr lang="ru-RU" sz="2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lvl="0" indent="-457200" fontAlgn="base">
              <a:buFontTx/>
              <a:buChar char="-"/>
            </a:pPr>
            <a:r>
              <a:rPr lang="ru-RU" sz="2800" dirty="0" err="1" smtClean="0"/>
              <a:t>мәліметтердің</a:t>
            </a:r>
            <a:r>
              <a:rPr lang="ru-RU" sz="2800" dirty="0" smtClean="0"/>
              <a:t> компьютер </a:t>
            </a:r>
            <a:r>
              <a:rPr lang="ru-RU" sz="2800" dirty="0" err="1" smtClean="0"/>
              <a:t>жадында</a:t>
            </a:r>
            <a:r>
              <a:rPr lang="ru-RU" sz="2800" dirty="0" smtClean="0"/>
              <a:t> </a:t>
            </a:r>
            <a:r>
              <a:rPr lang="ru-RU" sz="2800" dirty="0" err="1" smtClean="0"/>
              <a:t>қалыптасуы</a:t>
            </a:r>
            <a:r>
              <a:rPr lang="ru-RU" sz="2800" dirty="0" smtClean="0"/>
              <a:t>;</a:t>
            </a:r>
          </a:p>
          <a:p>
            <a:pPr marL="457200" lvl="0" indent="-457200" fontAlgn="base">
              <a:buFontTx/>
              <a:buChar char="-"/>
            </a:pPr>
            <a:r>
              <a:rPr lang="ru-RU" sz="2800" dirty="0" err="1" smtClean="0"/>
              <a:t>берілген</a:t>
            </a:r>
            <a:r>
              <a:rPr lang="ru-RU" sz="2800" dirty="0" smtClean="0"/>
              <a:t> </a:t>
            </a:r>
            <a:r>
              <a:rPr lang="ru-RU" sz="2800" dirty="0" err="1" smtClean="0"/>
              <a:t>түрдің</a:t>
            </a:r>
            <a:r>
              <a:rPr lang="ru-RU" sz="2800" dirty="0" smtClean="0"/>
              <a:t> </a:t>
            </a:r>
            <a:r>
              <a:rPr lang="ru-RU" sz="2800" dirty="0" err="1" smtClean="0"/>
              <a:t>қандай</a:t>
            </a:r>
            <a:r>
              <a:rPr lang="ru-RU" sz="2800" dirty="0" smtClean="0"/>
              <a:t> </a:t>
            </a:r>
            <a:r>
              <a:rPr lang="ru-RU" sz="2800" dirty="0" err="1" smtClean="0"/>
              <a:t>мәндерді</a:t>
            </a:r>
            <a:r>
              <a:rPr lang="ru-RU" sz="2800" dirty="0" smtClean="0"/>
              <a:t> </a:t>
            </a:r>
            <a:r>
              <a:rPr lang="ru-RU" sz="2800" dirty="0" err="1" smtClean="0"/>
              <a:t>қабылдайтынын</a:t>
            </a:r>
            <a:r>
              <a:rPr lang="ru-RU" sz="2800" dirty="0" smtClean="0"/>
              <a:t>;</a:t>
            </a:r>
          </a:p>
          <a:p>
            <a:pPr marL="457200" lvl="0" indent="-457200" fontAlgn="base">
              <a:buFontTx/>
              <a:buChar char="-"/>
            </a:pPr>
            <a:r>
              <a:rPr lang="ru-RU" sz="2800" dirty="0" err="1" smtClean="0"/>
              <a:t>бұл</a:t>
            </a:r>
            <a:r>
              <a:rPr lang="ru-RU" sz="2800" dirty="0" smtClean="0"/>
              <a:t> </a:t>
            </a:r>
            <a:r>
              <a:rPr lang="ru-RU" sz="2800" dirty="0" err="1" smtClean="0"/>
              <a:t>түрдегі</a:t>
            </a:r>
            <a:r>
              <a:rPr lang="ru-RU" sz="2800" dirty="0" smtClean="0"/>
              <a:t> </a:t>
            </a:r>
            <a:r>
              <a:rPr lang="ru-RU" sz="2800" dirty="0" err="1" smtClean="0"/>
              <a:t>шамамен</a:t>
            </a:r>
            <a:r>
              <a:rPr lang="ru-RU" sz="2800" dirty="0" smtClean="0"/>
              <a:t> </a:t>
            </a:r>
            <a:r>
              <a:rPr lang="ru-RU" sz="2800" dirty="0" err="1" smtClean="0"/>
              <a:t>қандай</a:t>
            </a:r>
            <a:r>
              <a:rPr lang="ru-RU" sz="2800" dirty="0" smtClean="0"/>
              <a:t> </a:t>
            </a:r>
            <a:r>
              <a:rPr lang="ru-RU" sz="2800" dirty="0" err="1" smtClean="0"/>
              <a:t>амалдарды</a:t>
            </a:r>
            <a:r>
              <a:rPr lang="ru-RU" sz="2800" dirty="0" smtClean="0"/>
              <a:t> </a:t>
            </a:r>
            <a:r>
              <a:rPr lang="ru-RU" sz="2800" dirty="0" err="1" smtClean="0"/>
              <a:t>және</a:t>
            </a:r>
            <a:r>
              <a:rPr lang="ru-RU" sz="2800" dirty="0" smtClean="0"/>
              <a:t> </a:t>
            </a:r>
            <a:r>
              <a:rPr lang="ru-RU" sz="2800" dirty="0" err="1" smtClean="0"/>
              <a:t>функцияларды</a:t>
            </a:r>
            <a:r>
              <a:rPr lang="ru-RU" sz="2800" dirty="0" smtClean="0"/>
              <a:t> </a:t>
            </a:r>
            <a:r>
              <a:rPr lang="ru-RU" sz="2800" dirty="0" err="1" smtClean="0"/>
              <a:t>орындауға</a:t>
            </a:r>
            <a:r>
              <a:rPr lang="ru-RU" sz="2800" dirty="0" smtClean="0"/>
              <a:t> </a:t>
            </a:r>
            <a:r>
              <a:rPr lang="ru-RU" sz="2800" dirty="0" err="1" smtClean="0"/>
              <a:t>болатындығын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83244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4753" y="136526"/>
            <a:ext cx="10515600" cy="737534"/>
          </a:xfrm>
        </p:spPr>
        <p:txBody>
          <a:bodyPr>
            <a:noAutofit/>
          </a:bodyPr>
          <a:lstStyle/>
          <a:p>
            <a:pPr algn="ctr"/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Негізгі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мәлімет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түрлері</a:t>
            </a:r>
            <a:endParaRPr lang="kk-KZ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/>
          </p:nvPr>
        </p:nvGraphicFramePr>
        <p:xfrm>
          <a:off x="824753" y="978460"/>
          <a:ext cx="10515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3505200"/>
                <a:gridCol w="3505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C++ </a:t>
                      </a:r>
                      <a:r>
                        <a:rPr lang="kk-KZ" dirty="0" smtClean="0"/>
                        <a:t>тілінде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Мәлімет түрлері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Pascal </a:t>
                      </a:r>
                      <a:r>
                        <a:rPr lang="kk-KZ" dirty="0" smtClean="0"/>
                        <a:t>тілінде</a:t>
                      </a:r>
                      <a:endParaRPr lang="kk-K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int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Бүтін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integer</a:t>
                      </a:r>
                      <a:endParaRPr lang="kk-K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char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Символдық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char</a:t>
                      </a:r>
                      <a:endParaRPr lang="kk-K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wchar_t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Кеңейтілген символдық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kk-K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bool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Логикалық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boolean</a:t>
                      </a:r>
                      <a:endParaRPr lang="kk-K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float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Нақты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Real</a:t>
                      </a:r>
                      <a:endParaRPr lang="kk-K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double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Екі еселенген нақты</a:t>
                      </a:r>
                      <a:endParaRPr lang="kk-K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double</a:t>
                      </a:r>
                      <a:endParaRPr lang="kk-K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824753" y="3959967"/>
            <a:ext cx="10515600" cy="21987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ase">
              <a:lnSpc>
                <a:spcPct val="120000"/>
              </a:lnSpc>
            </a:pPr>
            <a:r>
              <a:rPr lang="kk-KZ" sz="2800" dirty="0" smtClean="0"/>
              <a:t>Стандартты түрлердің қалыптасуын және мәндер диапазонын анықтауда түрдің төрт спецификаторы қолданылады</a:t>
            </a:r>
            <a:r>
              <a:rPr lang="ru-RU" sz="2800" dirty="0" smtClean="0"/>
              <a:t>:</a:t>
            </a:r>
            <a:endParaRPr lang="ru-RU" sz="2800" dirty="0"/>
          </a:p>
          <a:p>
            <a:pPr lvl="0" fontAlgn="base">
              <a:lnSpc>
                <a:spcPct val="120000"/>
              </a:lnSpc>
            </a:pPr>
            <a:r>
              <a:rPr lang="ru-RU" sz="2800" b="1" dirty="0" err="1"/>
              <a:t>short</a:t>
            </a:r>
            <a:r>
              <a:rPr lang="ru-RU" sz="2800" dirty="0"/>
              <a:t> </a:t>
            </a:r>
            <a:r>
              <a:rPr lang="ru-RU" sz="2800" dirty="0" smtClean="0"/>
              <a:t>(</a:t>
            </a:r>
            <a:r>
              <a:rPr lang="ru-RU" sz="2800" dirty="0" err="1" smtClean="0"/>
              <a:t>қысқа</a:t>
            </a:r>
            <a:r>
              <a:rPr lang="ru-RU" sz="2800" dirty="0" smtClean="0"/>
              <a:t>);</a:t>
            </a:r>
            <a:endParaRPr lang="ru-RU" sz="2800" dirty="0"/>
          </a:p>
          <a:p>
            <a:pPr lvl="0" fontAlgn="base">
              <a:lnSpc>
                <a:spcPct val="120000"/>
              </a:lnSpc>
            </a:pPr>
            <a:r>
              <a:rPr lang="ru-RU" sz="2800" b="1" dirty="0" err="1"/>
              <a:t>long</a:t>
            </a:r>
            <a:r>
              <a:rPr lang="ru-RU" sz="2800" dirty="0"/>
              <a:t> </a:t>
            </a:r>
            <a:r>
              <a:rPr lang="ru-RU" sz="2800" dirty="0" smtClean="0"/>
              <a:t>(</a:t>
            </a:r>
            <a:r>
              <a:rPr lang="ru-RU" sz="2800" dirty="0" err="1" smtClean="0"/>
              <a:t>ұзын</a:t>
            </a:r>
            <a:r>
              <a:rPr lang="ru-RU" sz="2800" dirty="0" smtClean="0"/>
              <a:t>);</a:t>
            </a:r>
            <a:endParaRPr lang="ru-RU" sz="2800" dirty="0"/>
          </a:p>
          <a:p>
            <a:pPr lvl="0" fontAlgn="base">
              <a:lnSpc>
                <a:spcPct val="120000"/>
              </a:lnSpc>
            </a:pPr>
            <a:r>
              <a:rPr lang="ru-RU" sz="2800" b="1" dirty="0" err="1"/>
              <a:t>signed</a:t>
            </a:r>
            <a:r>
              <a:rPr lang="ru-RU" sz="2800" dirty="0"/>
              <a:t> </a:t>
            </a:r>
            <a:r>
              <a:rPr lang="ru-RU" sz="2800" dirty="0" smtClean="0"/>
              <a:t>(</a:t>
            </a:r>
            <a:r>
              <a:rPr lang="ru-RU" sz="2800" dirty="0" err="1" smtClean="0"/>
              <a:t>белгілі</a:t>
            </a:r>
            <a:r>
              <a:rPr lang="ru-RU" sz="2800" dirty="0" smtClean="0"/>
              <a:t>);</a:t>
            </a:r>
            <a:endParaRPr lang="ru-RU" sz="2800" dirty="0"/>
          </a:p>
          <a:p>
            <a:pPr lvl="0" fontAlgn="base">
              <a:lnSpc>
                <a:spcPct val="120000"/>
              </a:lnSpc>
            </a:pPr>
            <a:r>
              <a:rPr lang="ru-RU" sz="2800" b="1" dirty="0" err="1"/>
              <a:t>unsigned</a:t>
            </a:r>
            <a:r>
              <a:rPr lang="ru-RU" sz="2800" b="1" dirty="0"/>
              <a:t> </a:t>
            </a:r>
            <a:r>
              <a:rPr lang="ru-RU" sz="2800" dirty="0" smtClean="0"/>
              <a:t>(</a:t>
            </a:r>
            <a:r>
              <a:rPr lang="ru-RU" sz="2800" dirty="0" err="1" smtClean="0"/>
              <a:t>белгісіз</a:t>
            </a:r>
            <a:r>
              <a:rPr lang="ru-RU" sz="2800" dirty="0" smtClean="0"/>
              <a:t>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44291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4753" y="0"/>
            <a:ext cx="10515600" cy="8316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Түрлердің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көлемі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және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диапазоны</a:t>
            </a:r>
            <a:endParaRPr lang="kk-KZ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4934826"/>
              </p:ext>
            </p:extLst>
          </p:nvPr>
        </p:nvGraphicFramePr>
        <p:xfrm>
          <a:off x="824753" y="831663"/>
          <a:ext cx="10515600" cy="53352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83976"/>
                <a:gridCol w="847165"/>
                <a:gridCol w="2393577"/>
                <a:gridCol w="5490882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Тип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Размер (байт)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Диапазон значений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Замечания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bool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true</a:t>
                      </a:r>
                      <a:r>
                        <a:rPr lang="ru-RU" sz="1600" dirty="0">
                          <a:effectLst/>
                        </a:rPr>
                        <a:t>, </a:t>
                      </a:r>
                      <a:r>
                        <a:rPr lang="ru-RU" sz="1600" dirty="0" err="1">
                          <a:effectLst/>
                        </a:rPr>
                        <a:t>false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07000"/>
                        </a:lnSpc>
                        <a:spcAft>
                          <a:spcPts val="840"/>
                        </a:spcAft>
                      </a:pPr>
                      <a:r>
                        <a:rPr lang="ru-RU" sz="1600" dirty="0">
                          <a:effectLst/>
                        </a:rPr>
                        <a:t>Внутренняя форма представления значения </a:t>
                      </a:r>
                      <a:r>
                        <a:rPr lang="ru-RU" sz="1600" dirty="0" err="1">
                          <a:effectLst/>
                        </a:rPr>
                        <a:t>false</a:t>
                      </a:r>
                      <a:r>
                        <a:rPr lang="ru-RU" sz="1600" dirty="0">
                          <a:effectLst/>
                        </a:rPr>
                        <a:t> - 0. </a:t>
                      </a:r>
                      <a:endParaRPr lang="ru-RU" sz="1600" dirty="0" smtClean="0">
                        <a:effectLst/>
                      </a:endParaRPr>
                    </a:p>
                    <a:p>
                      <a:pPr algn="just" fontAlgn="base">
                        <a:lnSpc>
                          <a:spcPct val="107000"/>
                        </a:lnSpc>
                        <a:spcAft>
                          <a:spcPts val="84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Любое </a:t>
                      </a:r>
                      <a:r>
                        <a:rPr lang="ru-RU" sz="1600" dirty="0">
                          <a:effectLst/>
                        </a:rPr>
                        <a:t>другое значение интерпретируется как </a:t>
                      </a:r>
                      <a:r>
                        <a:rPr lang="ru-RU" sz="1600" dirty="0" err="1">
                          <a:effectLst/>
                        </a:rPr>
                        <a:t>true</a:t>
                      </a:r>
                      <a:r>
                        <a:rPr lang="ru-RU" sz="1600" dirty="0">
                          <a:effectLst/>
                        </a:rPr>
                        <a:t>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signed char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-128 ... 127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rowSpan="2">
                  <a:txBody>
                    <a:bodyPr/>
                    <a:lstStyle/>
                    <a:p>
                      <a:pPr algn="just" fontAlgn="base">
                        <a:lnSpc>
                          <a:spcPct val="107000"/>
                        </a:lnSpc>
                        <a:spcAft>
                          <a:spcPts val="840"/>
                        </a:spcAft>
                      </a:pPr>
                      <a:r>
                        <a:rPr lang="ru-RU" sz="1600" dirty="0">
                          <a:effectLst/>
                        </a:rPr>
                        <a:t>Используются для хранения 8-разрядных ASCII-символов либо любых других 8-разрядных значений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unsigned char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0 ... 255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vMerge="1">
                  <a:txBody>
                    <a:bodyPr/>
                    <a:lstStyle/>
                    <a:p>
                      <a:endParaRPr lang="kk-K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signed short int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-32768 ... 32767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rowSpan="4">
                  <a:txBody>
                    <a:bodyPr/>
                    <a:lstStyle/>
                    <a:p>
                      <a:pPr algn="just" fontAlgn="base">
                        <a:lnSpc>
                          <a:spcPct val="107000"/>
                        </a:lnSpc>
                        <a:spcAft>
                          <a:spcPts val="840"/>
                        </a:spcAft>
                      </a:pPr>
                      <a:r>
                        <a:rPr lang="ru-RU" sz="1600">
                          <a:effectLst/>
                        </a:rPr>
                        <a:t>Спецификатор signed указывает рассматривать старший бит числа как знаковый (0 - положительное число, 1 - отрицательное). По умолчанию целочисленные типы считаются знаковыми (спецификатор signed можно опускать). При использовании спецификатора unsigned старший разряд рассматривается как часть кода числа, поэтому представляются только положительные числа.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unsigned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short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int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0 ... 65535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vMerge="1">
                  <a:txBody>
                    <a:bodyPr/>
                    <a:lstStyle/>
                    <a:p>
                      <a:endParaRPr lang="kk-K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signed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long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int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-2 147 483 648 ...</a:t>
                      </a:r>
                      <a:br>
                        <a:rPr lang="ru-RU" sz="1600" dirty="0">
                          <a:effectLst/>
                        </a:rPr>
                      </a:br>
                      <a:r>
                        <a:rPr lang="ru-RU" sz="1600" dirty="0">
                          <a:effectLst/>
                        </a:rPr>
                        <a:t>2 147 483 647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vMerge="1">
                  <a:txBody>
                    <a:bodyPr/>
                    <a:lstStyle/>
                    <a:p>
                      <a:endParaRPr lang="kk-K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unsigned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long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int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0 ... 4 294 967 295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vMerge="1">
                  <a:txBody>
                    <a:bodyPr/>
                    <a:lstStyle/>
                    <a:p>
                      <a:endParaRPr lang="kk-K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float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3.4e-38 ... 3.4e+38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rowSpan="3">
                  <a:txBody>
                    <a:bodyPr/>
                    <a:lstStyle/>
                    <a:p>
                      <a:pPr algn="just" fontAlgn="base">
                        <a:lnSpc>
                          <a:spcPct val="107000"/>
                        </a:lnSpc>
                        <a:spcAft>
                          <a:spcPts val="840"/>
                        </a:spcAft>
                      </a:pPr>
                      <a:r>
                        <a:rPr lang="ru-RU" sz="1600" dirty="0">
                          <a:effectLst/>
                        </a:rPr>
                        <a:t>Типы данных с плавающей точкой. Эти типы хранятся в памяти компьютера иначе, чем целочисленные: представление вещественного числа состоит из двух частей — мантиссы и порядка. Константы с плавающей точкой имеют по умолчанию тип </a:t>
                      </a:r>
                      <a:r>
                        <a:rPr lang="ru-RU" sz="1600" dirty="0" err="1">
                          <a:effectLst/>
                        </a:rPr>
                        <a:t>double</a:t>
                      </a:r>
                      <a:r>
                        <a:rPr lang="ru-RU" sz="1600" dirty="0">
                          <a:effectLst/>
                        </a:rPr>
                        <a:t>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double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1.7e-308 ... 1.7e+308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vMerge="1">
                  <a:txBody>
                    <a:bodyPr/>
                    <a:lstStyle/>
                    <a:p>
                      <a:endParaRPr lang="kk-KZ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long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double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3.4e-4932 ... 3.4e+4932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anchor="b"/>
                </a:tc>
                <a:tc vMerge="1">
                  <a:txBody>
                    <a:bodyPr/>
                    <a:lstStyle/>
                    <a:p>
                      <a:endParaRPr lang="kk-K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65520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319</Words>
  <Application>Microsoft Office PowerPoint</Application>
  <PresentationFormat>Широкоэкранный</PresentationFormat>
  <Paragraphs>80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С++ тіліндегі бағдарламаның құрылымы, мәліметтер түрлері </vt:lpstr>
      <vt:lpstr>С++ тілінде бағдарлама функциялардан, сипаттамалардан және препроцессор директиваларынан тұрады.  Препроцессор -  бұл компиляцияның басында берілген кодтағы файлды қайта істеуші программа. Қарапайым бір бағдарламаны қарайық:</vt:lpstr>
      <vt:lpstr>Презентация PowerPoint</vt:lpstr>
      <vt:lpstr>Кез-келген бағдарлама жұмыс барысында мәліметтермен жұмыс жасайды. Мәліметтерді сақтау және қайта істеу олардың түрлеріне байланысты. Әрбір тұрақты, айнымалы,  функция немесе өрнекті есептеудің нәтижесі белгіленген бір түрге ие болуы керек. </vt:lpstr>
      <vt:lpstr>Негізгі мәлімет түрлері</vt:lpstr>
      <vt:lpstr>Түрлердің көлемі және диапазоны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С++ тіліндегі бағдарламаның құрылымы</dc:title>
  <dc:creator>Ауданов_МК</dc:creator>
  <cp:lastModifiedBy>Ауданов_МК</cp:lastModifiedBy>
  <cp:revision>8</cp:revision>
  <dcterms:created xsi:type="dcterms:W3CDTF">2019-05-05T10:36:33Z</dcterms:created>
  <dcterms:modified xsi:type="dcterms:W3CDTF">2019-05-05T11:43:10Z</dcterms:modified>
</cp:coreProperties>
</file>