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71" r:id="rId2"/>
    <p:sldId id="256" r:id="rId3"/>
    <p:sldId id="259" r:id="rId4"/>
    <p:sldId id="261" r:id="rId5"/>
    <p:sldId id="260" r:id="rId6"/>
    <p:sldId id="262" r:id="rId7"/>
    <p:sldId id="263" r:id="rId8"/>
    <p:sldId id="264" r:id="rId9"/>
    <p:sldId id="265" r:id="rId10"/>
    <p:sldId id="270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67" r:id="rId19"/>
    <p:sldId id="280" r:id="rId20"/>
    <p:sldId id="281" r:id="rId21"/>
    <p:sldId id="268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90" y="1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tableStyles" Target="tableStyles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theme" Target="theme/theme1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viewProps" Target="viewProp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presProps" Target="presProps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93A28C-7263-428D-BCD3-584AE3575DEA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F938D3F-7FCE-4A32-98B3-CD45A542339A}">
      <dgm:prSet phldrT="[Текст]" custT="1"/>
      <dgm:spPr/>
      <dgm:t>
        <a:bodyPr/>
        <a:lstStyle/>
        <a:p>
          <a:r>
            <a:rPr lang="kk-KZ" sz="1600" b="1" dirty="0">
              <a:latin typeface="Times New Roman" pitchFamily="18" charset="0"/>
              <a:cs typeface="Times New Roman" pitchFamily="18" charset="0"/>
            </a:rPr>
            <a:t>І репродуктивтік деңгей</a:t>
          </a:r>
          <a:endParaRPr lang="en-US" sz="1600" dirty="0"/>
        </a:p>
      </dgm:t>
    </dgm:pt>
    <dgm:pt modelId="{2C7B1DC5-1EE7-4388-98BD-87E07BBFD98D}" type="parTrans" cxnId="{EFC0CA4E-88D6-4184-BF84-B4A8A0E22AA9}">
      <dgm:prSet/>
      <dgm:spPr/>
      <dgm:t>
        <a:bodyPr/>
        <a:lstStyle/>
        <a:p>
          <a:endParaRPr lang="en-US"/>
        </a:p>
      </dgm:t>
    </dgm:pt>
    <dgm:pt modelId="{F80B4B53-6992-48BD-BDD7-9887E9A14634}" type="sibTrans" cxnId="{EFC0CA4E-88D6-4184-BF84-B4A8A0E22AA9}">
      <dgm:prSet/>
      <dgm:spPr/>
      <dgm:t>
        <a:bodyPr/>
        <a:lstStyle/>
        <a:p>
          <a:endParaRPr lang="en-US"/>
        </a:p>
      </dgm:t>
    </dgm:pt>
    <dgm:pt modelId="{A6E1BE59-68A8-401D-A3BD-361D32D856A6}">
      <dgm:prSet phldrT="[Текст]"/>
      <dgm:spPr/>
      <dgm:t>
        <a:bodyPr/>
        <a:lstStyle/>
        <a:p>
          <a:r>
            <a:rPr lang="kk-KZ" b="1" dirty="0">
              <a:latin typeface="Times New Roman" pitchFamily="18" charset="0"/>
              <a:cs typeface="Times New Roman" pitchFamily="18" charset="0"/>
            </a:rPr>
            <a:t>ІІ алгоритмдік деңгей</a:t>
          </a:r>
          <a:endParaRPr lang="en-US" dirty="0"/>
        </a:p>
      </dgm:t>
    </dgm:pt>
    <dgm:pt modelId="{41611C3A-FD45-4907-BA42-AA64BF9ACCF9}" type="parTrans" cxnId="{1E32ACC7-033B-48CB-889B-9C92D303078B}">
      <dgm:prSet/>
      <dgm:spPr/>
      <dgm:t>
        <a:bodyPr/>
        <a:lstStyle/>
        <a:p>
          <a:endParaRPr lang="en-US"/>
        </a:p>
      </dgm:t>
    </dgm:pt>
    <dgm:pt modelId="{55BA43D5-3CED-4E40-BFA3-D3CD61E0B978}" type="sibTrans" cxnId="{1E32ACC7-033B-48CB-889B-9C92D303078B}">
      <dgm:prSet/>
      <dgm:spPr/>
      <dgm:t>
        <a:bodyPr/>
        <a:lstStyle/>
        <a:p>
          <a:endParaRPr lang="en-US"/>
        </a:p>
      </dgm:t>
    </dgm:pt>
    <dgm:pt modelId="{55FCA9FD-63CD-46D3-8C0C-AE105F8DD03F}">
      <dgm:prSet phldrT="[Текст]"/>
      <dgm:spPr/>
      <dgm:t>
        <a:bodyPr/>
        <a:lstStyle/>
        <a:p>
          <a:r>
            <a:rPr lang="kk-KZ" b="1" dirty="0">
              <a:latin typeface="Times New Roman" pitchFamily="18" charset="0"/>
              <a:cs typeface="Times New Roman" pitchFamily="18" charset="0"/>
            </a:rPr>
            <a:t>ІІІ эвристикалық деңгей</a:t>
          </a:r>
          <a:endParaRPr lang="en-US" dirty="0"/>
        </a:p>
      </dgm:t>
    </dgm:pt>
    <dgm:pt modelId="{18A84706-5B5B-4093-B03E-780E3D1967F2}" type="parTrans" cxnId="{A05A9989-DAA0-495A-9CA2-056C30285495}">
      <dgm:prSet/>
      <dgm:spPr/>
      <dgm:t>
        <a:bodyPr/>
        <a:lstStyle/>
        <a:p>
          <a:endParaRPr lang="en-US"/>
        </a:p>
      </dgm:t>
    </dgm:pt>
    <dgm:pt modelId="{1AEE7BE1-E03F-4483-9A07-E156F9C50DB2}" type="sibTrans" cxnId="{A05A9989-DAA0-495A-9CA2-056C30285495}">
      <dgm:prSet/>
      <dgm:spPr/>
      <dgm:t>
        <a:bodyPr/>
        <a:lstStyle/>
        <a:p>
          <a:endParaRPr lang="en-US"/>
        </a:p>
      </dgm:t>
    </dgm:pt>
    <dgm:pt modelId="{BD7F9540-6EF3-4FA5-BD17-79083F7436E9}">
      <dgm:prSet phldrT="[Текст]"/>
      <dgm:spPr/>
      <dgm:t>
        <a:bodyPr/>
        <a:lstStyle/>
        <a:p>
          <a:r>
            <a:rPr lang="kk-KZ" b="1" dirty="0">
              <a:latin typeface="Times New Roman" pitchFamily="18" charset="0"/>
              <a:cs typeface="Times New Roman" pitchFamily="18" charset="0"/>
            </a:rPr>
            <a:t>І</a:t>
          </a:r>
          <a:r>
            <a:rPr lang="en-US" b="1" dirty="0">
              <a:latin typeface="Times New Roman" pitchFamily="18" charset="0"/>
              <a:cs typeface="Times New Roman" pitchFamily="18" charset="0"/>
            </a:rPr>
            <a:t>V</a:t>
          </a:r>
          <a:r>
            <a:rPr lang="kk-KZ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>
              <a:latin typeface="Times New Roman" pitchFamily="18" charset="0"/>
              <a:cs typeface="Times New Roman" pitchFamily="18" charset="0"/>
            </a:rPr>
            <a:t>шығармашылық</a:t>
          </a:r>
          <a:r>
            <a:rPr lang="ru-RU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>
              <a:latin typeface="Times New Roman" pitchFamily="18" charset="0"/>
              <a:cs typeface="Times New Roman" pitchFamily="18" charset="0"/>
            </a:rPr>
            <a:t>деңгей</a:t>
          </a:r>
          <a:endParaRPr lang="en-US" dirty="0"/>
        </a:p>
      </dgm:t>
    </dgm:pt>
    <dgm:pt modelId="{73C45185-3789-4872-974D-61EC0403F5C8}" type="parTrans" cxnId="{88F9BD99-E967-42FA-B352-898110ED35E3}">
      <dgm:prSet/>
      <dgm:spPr/>
      <dgm:t>
        <a:bodyPr/>
        <a:lstStyle/>
        <a:p>
          <a:endParaRPr lang="en-US"/>
        </a:p>
      </dgm:t>
    </dgm:pt>
    <dgm:pt modelId="{6EB2D902-8BFD-4986-8F9C-0BDC3A0DE52A}" type="sibTrans" cxnId="{88F9BD99-E967-42FA-B352-898110ED35E3}">
      <dgm:prSet/>
      <dgm:spPr/>
      <dgm:t>
        <a:bodyPr/>
        <a:lstStyle/>
        <a:p>
          <a:endParaRPr lang="en-US"/>
        </a:p>
      </dgm:t>
    </dgm:pt>
    <dgm:pt modelId="{4E732708-FA9F-4BAB-A7DD-32F3C9A86FEB}" type="pres">
      <dgm:prSet presAssocID="{DA93A28C-7263-428D-BCD3-584AE3575DEA}" presName="matrix" presStyleCnt="0">
        <dgm:presLayoutVars>
          <dgm:chMax val="1"/>
          <dgm:dir/>
          <dgm:resizeHandles val="exact"/>
        </dgm:presLayoutVars>
      </dgm:prSet>
      <dgm:spPr/>
    </dgm:pt>
    <dgm:pt modelId="{7E776F03-96A3-4C0E-AC3C-F62BFF9D5F40}" type="pres">
      <dgm:prSet presAssocID="{DA93A28C-7263-428D-BCD3-584AE3575DEA}" presName="diamond" presStyleLbl="bgShp" presStyleIdx="0" presStyleCnt="1"/>
      <dgm:spPr/>
    </dgm:pt>
    <dgm:pt modelId="{091C77DE-5967-43F4-9270-2E58EEF8AE5A}" type="pres">
      <dgm:prSet presAssocID="{DA93A28C-7263-428D-BCD3-584AE3575DEA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F1B27891-D1AB-446F-A006-61C3D4A85349}" type="pres">
      <dgm:prSet presAssocID="{DA93A28C-7263-428D-BCD3-584AE3575DEA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3505B319-D858-4241-9723-C8A5351EA4B3}" type="pres">
      <dgm:prSet presAssocID="{DA93A28C-7263-428D-BCD3-584AE3575DEA}" presName="quad3" presStyleLbl="node1" presStyleIdx="2" presStyleCnt="4" custLinFactNeighborX="-427" custLinFactNeighborY="-1521">
        <dgm:presLayoutVars>
          <dgm:chMax val="0"/>
          <dgm:chPref val="0"/>
          <dgm:bulletEnabled val="1"/>
        </dgm:presLayoutVars>
      </dgm:prSet>
      <dgm:spPr/>
    </dgm:pt>
    <dgm:pt modelId="{41B2B0FD-7AC8-4C7A-B243-7D151AE6BB42}" type="pres">
      <dgm:prSet presAssocID="{DA93A28C-7263-428D-BCD3-584AE3575DEA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815B146B-6065-4E9E-B1DB-FD7F81027C12}" type="presOf" srcId="{8F938D3F-7FCE-4A32-98B3-CD45A542339A}" destId="{091C77DE-5967-43F4-9270-2E58EEF8AE5A}" srcOrd="0" destOrd="0" presId="urn:microsoft.com/office/officeart/2005/8/layout/matrix3"/>
    <dgm:cxn modelId="{5AB2D16B-FA08-4A74-9EB3-FC7BF91196F8}" type="presOf" srcId="{55FCA9FD-63CD-46D3-8C0C-AE105F8DD03F}" destId="{3505B319-D858-4241-9723-C8A5351EA4B3}" srcOrd="0" destOrd="0" presId="urn:microsoft.com/office/officeart/2005/8/layout/matrix3"/>
    <dgm:cxn modelId="{EFC0CA4E-88D6-4184-BF84-B4A8A0E22AA9}" srcId="{DA93A28C-7263-428D-BCD3-584AE3575DEA}" destId="{8F938D3F-7FCE-4A32-98B3-CD45A542339A}" srcOrd="0" destOrd="0" parTransId="{2C7B1DC5-1EE7-4388-98BD-87E07BBFD98D}" sibTransId="{F80B4B53-6992-48BD-BDD7-9887E9A14634}"/>
    <dgm:cxn modelId="{A05A9989-DAA0-495A-9CA2-056C30285495}" srcId="{DA93A28C-7263-428D-BCD3-584AE3575DEA}" destId="{55FCA9FD-63CD-46D3-8C0C-AE105F8DD03F}" srcOrd="2" destOrd="0" parTransId="{18A84706-5B5B-4093-B03E-780E3D1967F2}" sibTransId="{1AEE7BE1-E03F-4483-9A07-E156F9C50DB2}"/>
    <dgm:cxn modelId="{88F9BD99-E967-42FA-B352-898110ED35E3}" srcId="{DA93A28C-7263-428D-BCD3-584AE3575DEA}" destId="{BD7F9540-6EF3-4FA5-BD17-79083F7436E9}" srcOrd="3" destOrd="0" parTransId="{73C45185-3789-4872-974D-61EC0403F5C8}" sibTransId="{6EB2D902-8BFD-4986-8F9C-0BDC3A0DE52A}"/>
    <dgm:cxn modelId="{4367A0B6-E4FD-4241-90C6-04FF43820644}" type="presOf" srcId="{DA93A28C-7263-428D-BCD3-584AE3575DEA}" destId="{4E732708-FA9F-4BAB-A7DD-32F3C9A86FEB}" srcOrd="0" destOrd="0" presId="urn:microsoft.com/office/officeart/2005/8/layout/matrix3"/>
    <dgm:cxn modelId="{1E32ACC7-033B-48CB-889B-9C92D303078B}" srcId="{DA93A28C-7263-428D-BCD3-584AE3575DEA}" destId="{A6E1BE59-68A8-401D-A3BD-361D32D856A6}" srcOrd="1" destOrd="0" parTransId="{41611C3A-FD45-4907-BA42-AA64BF9ACCF9}" sibTransId="{55BA43D5-3CED-4E40-BFA3-D3CD61E0B978}"/>
    <dgm:cxn modelId="{9C9921D9-010C-4C34-98A2-ADF46EB75D76}" type="presOf" srcId="{A6E1BE59-68A8-401D-A3BD-361D32D856A6}" destId="{F1B27891-D1AB-446F-A006-61C3D4A85349}" srcOrd="0" destOrd="0" presId="urn:microsoft.com/office/officeart/2005/8/layout/matrix3"/>
    <dgm:cxn modelId="{534FCCE7-DEE5-4151-9D61-5C6B401FF18C}" type="presOf" srcId="{BD7F9540-6EF3-4FA5-BD17-79083F7436E9}" destId="{41B2B0FD-7AC8-4C7A-B243-7D151AE6BB42}" srcOrd="0" destOrd="0" presId="urn:microsoft.com/office/officeart/2005/8/layout/matrix3"/>
    <dgm:cxn modelId="{07BCD9BB-594D-42D6-82C9-89B7AEE77E12}" type="presParOf" srcId="{4E732708-FA9F-4BAB-A7DD-32F3C9A86FEB}" destId="{7E776F03-96A3-4C0E-AC3C-F62BFF9D5F40}" srcOrd="0" destOrd="0" presId="urn:microsoft.com/office/officeart/2005/8/layout/matrix3"/>
    <dgm:cxn modelId="{9B9205B8-F4AE-4055-888F-37EED7EC4628}" type="presParOf" srcId="{4E732708-FA9F-4BAB-A7DD-32F3C9A86FEB}" destId="{091C77DE-5967-43F4-9270-2E58EEF8AE5A}" srcOrd="1" destOrd="0" presId="urn:microsoft.com/office/officeart/2005/8/layout/matrix3"/>
    <dgm:cxn modelId="{7D453065-34AB-4286-8179-CC8985A3C5BF}" type="presParOf" srcId="{4E732708-FA9F-4BAB-A7DD-32F3C9A86FEB}" destId="{F1B27891-D1AB-446F-A006-61C3D4A85349}" srcOrd="2" destOrd="0" presId="urn:microsoft.com/office/officeart/2005/8/layout/matrix3"/>
    <dgm:cxn modelId="{12EDC375-303A-4CF0-BF7C-BBAB25290DB6}" type="presParOf" srcId="{4E732708-FA9F-4BAB-A7DD-32F3C9A86FEB}" destId="{3505B319-D858-4241-9723-C8A5351EA4B3}" srcOrd="3" destOrd="0" presId="urn:microsoft.com/office/officeart/2005/8/layout/matrix3"/>
    <dgm:cxn modelId="{279FFE90-33C1-48AD-AA60-ACBAAC8D3DC9}" type="presParOf" srcId="{4E732708-FA9F-4BAB-A7DD-32F3C9A86FEB}" destId="{41B2B0FD-7AC8-4C7A-B243-7D151AE6BB42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776F03-96A3-4C0E-AC3C-F62BFF9D5F40}">
      <dsp:nvSpPr>
        <dsp:cNvPr id="0" name=""/>
        <dsp:cNvSpPr/>
      </dsp:nvSpPr>
      <dsp:spPr>
        <a:xfrm>
          <a:off x="1684300" y="0"/>
          <a:ext cx="5200352" cy="5200352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1C77DE-5967-43F4-9270-2E58EEF8AE5A}">
      <dsp:nvSpPr>
        <dsp:cNvPr id="0" name=""/>
        <dsp:cNvSpPr/>
      </dsp:nvSpPr>
      <dsp:spPr>
        <a:xfrm>
          <a:off x="2178333" y="494033"/>
          <a:ext cx="2028137" cy="20281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k-KZ" sz="1600" b="1" kern="1200" dirty="0">
              <a:latin typeface="Times New Roman" pitchFamily="18" charset="0"/>
              <a:cs typeface="Times New Roman" pitchFamily="18" charset="0"/>
            </a:rPr>
            <a:t>І репродуктивтік деңгей</a:t>
          </a:r>
          <a:endParaRPr lang="en-US" sz="1600" kern="1200" dirty="0"/>
        </a:p>
      </dsp:txBody>
      <dsp:txXfrm>
        <a:off x="2277338" y="593038"/>
        <a:ext cx="1830127" cy="1830127"/>
      </dsp:txXfrm>
    </dsp:sp>
    <dsp:sp modelId="{F1B27891-D1AB-446F-A006-61C3D4A85349}">
      <dsp:nvSpPr>
        <dsp:cNvPr id="0" name=""/>
        <dsp:cNvSpPr/>
      </dsp:nvSpPr>
      <dsp:spPr>
        <a:xfrm>
          <a:off x="4362481" y="494033"/>
          <a:ext cx="2028137" cy="20281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k-KZ" sz="1700" b="1" kern="1200" dirty="0">
              <a:latin typeface="Times New Roman" pitchFamily="18" charset="0"/>
              <a:cs typeface="Times New Roman" pitchFamily="18" charset="0"/>
            </a:rPr>
            <a:t>ІІ алгоритмдік деңгей</a:t>
          </a:r>
          <a:endParaRPr lang="en-US" sz="1700" kern="1200" dirty="0"/>
        </a:p>
      </dsp:txBody>
      <dsp:txXfrm>
        <a:off x="4461486" y="593038"/>
        <a:ext cx="1830127" cy="1830127"/>
      </dsp:txXfrm>
    </dsp:sp>
    <dsp:sp modelId="{3505B319-D858-4241-9723-C8A5351EA4B3}">
      <dsp:nvSpPr>
        <dsp:cNvPr id="0" name=""/>
        <dsp:cNvSpPr/>
      </dsp:nvSpPr>
      <dsp:spPr>
        <a:xfrm>
          <a:off x="2169673" y="2647333"/>
          <a:ext cx="2028137" cy="20281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k-KZ" sz="1700" b="1" kern="1200" dirty="0">
              <a:latin typeface="Times New Roman" pitchFamily="18" charset="0"/>
              <a:cs typeface="Times New Roman" pitchFamily="18" charset="0"/>
            </a:rPr>
            <a:t>ІІІ эвристикалық деңгей</a:t>
          </a:r>
          <a:endParaRPr lang="en-US" sz="1700" kern="1200" dirty="0"/>
        </a:p>
      </dsp:txBody>
      <dsp:txXfrm>
        <a:off x="2268678" y="2746338"/>
        <a:ext cx="1830127" cy="1830127"/>
      </dsp:txXfrm>
    </dsp:sp>
    <dsp:sp modelId="{41B2B0FD-7AC8-4C7A-B243-7D151AE6BB42}">
      <dsp:nvSpPr>
        <dsp:cNvPr id="0" name=""/>
        <dsp:cNvSpPr/>
      </dsp:nvSpPr>
      <dsp:spPr>
        <a:xfrm>
          <a:off x="4362481" y="2678181"/>
          <a:ext cx="2028137" cy="20281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k-KZ" sz="1700" b="1" kern="1200" dirty="0">
              <a:latin typeface="Times New Roman" pitchFamily="18" charset="0"/>
              <a:cs typeface="Times New Roman" pitchFamily="18" charset="0"/>
            </a:rPr>
            <a:t>І</a:t>
          </a:r>
          <a:r>
            <a:rPr lang="en-US" sz="1700" b="1" kern="1200" dirty="0">
              <a:latin typeface="Times New Roman" pitchFamily="18" charset="0"/>
              <a:cs typeface="Times New Roman" pitchFamily="18" charset="0"/>
            </a:rPr>
            <a:t>V</a:t>
          </a:r>
          <a:r>
            <a:rPr lang="kk-KZ" sz="1700" b="1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>
              <a:latin typeface="Times New Roman" pitchFamily="18" charset="0"/>
              <a:cs typeface="Times New Roman" pitchFamily="18" charset="0"/>
            </a:rPr>
            <a:t>шығармашылық</a:t>
          </a:r>
          <a:r>
            <a:rPr lang="ru-RU" sz="1700" b="1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>
              <a:latin typeface="Times New Roman" pitchFamily="18" charset="0"/>
              <a:cs typeface="Times New Roman" pitchFamily="18" charset="0"/>
            </a:rPr>
            <a:t>деңгей</a:t>
          </a:r>
          <a:endParaRPr lang="en-US" sz="1700" kern="1200" dirty="0"/>
        </a:p>
      </dsp:txBody>
      <dsp:txXfrm>
        <a:off x="4461486" y="2777186"/>
        <a:ext cx="1830127" cy="18301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910080" y="1850064"/>
            <a:ext cx="987552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E5EB1-FCEC-408C-A9D3-855BFD86AA7F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94A-37EB-4A1B-9272-864F8EEE8E0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1228577" y="1413802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Овал 8"/>
          <p:cNvSpPr/>
          <p:nvPr/>
        </p:nvSpPr>
        <p:spPr>
          <a:xfrm>
            <a:off x="1542901" y="1345016"/>
            <a:ext cx="85344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E5EB1-FCEC-408C-A9D3-855BFD86AA7F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94A-37EB-4A1B-9272-864F8EEE8E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043853" y="-54"/>
            <a:ext cx="9144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7856" y="2600325"/>
            <a:ext cx="85344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37856" y="1066800"/>
            <a:ext cx="85344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E5EB1-FCEC-408C-A9D3-855BFD86AA7F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94A-37EB-4A1B-9272-864F8EEE8E0D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3048000" y="0"/>
            <a:ext cx="1016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Овал 7"/>
          <p:cNvSpPr/>
          <p:nvPr/>
        </p:nvSpPr>
        <p:spPr>
          <a:xfrm>
            <a:off x="2896428" y="2814656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Овал 8"/>
          <p:cNvSpPr/>
          <p:nvPr/>
        </p:nvSpPr>
        <p:spPr>
          <a:xfrm>
            <a:off x="3210752" y="2745870"/>
            <a:ext cx="85344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91414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03478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E5EB1-FCEC-408C-A9D3-855BFD86AA7F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94A-37EB-4A1B-9272-864F8EEE8E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160336"/>
            <a:ext cx="109728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1792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960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1792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E5EB1-FCEC-408C-A9D3-855BFD86AA7F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94A-37EB-4A1B-9272-864F8EEE8E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 anchor="ctr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E5EB1-FCEC-408C-A9D3-855BFD86AA7F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94A-37EB-4A1B-9272-864F8EEE8E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353312" y="0"/>
            <a:ext cx="10838688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E5EB1-FCEC-408C-A9D3-855BFD86AA7F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94A-37EB-4A1B-9272-864F8EEE8E0D}" type="slidenum">
              <a:rPr lang="en-US" smtClean="0"/>
              <a:t>‹#›</a:t>
            </a:fld>
            <a:endParaRPr lang="en-US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353312" y="-54"/>
            <a:ext cx="97536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16778"/>
            <a:ext cx="508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406964"/>
            <a:ext cx="508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609600" y="2133601"/>
            <a:ext cx="108712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E5EB1-FCEC-408C-A9D3-855BFD86AA7F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94A-37EB-4A1B-9272-864F8EEE8E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49195" y="1066800"/>
            <a:ext cx="36576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E5EB1-FCEC-408C-A9D3-855BFD86AA7F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94A-37EB-4A1B-9272-864F8EEE8E0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016000" y="1066800"/>
            <a:ext cx="6096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17600" y="1143004"/>
            <a:ext cx="58928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marL="0" indent="0" algn="l" eaLnBrk="1" latinLnBrk="0" hangingPunct="1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528967" y="954341"/>
            <a:ext cx="9144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6671556" y="936786"/>
            <a:ext cx="865632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17600" y="4800600"/>
            <a:ext cx="58928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E5EB1-FCEC-408C-A9D3-855BFD86AA7F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94A-37EB-4A1B-9272-864F8EEE8E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274640"/>
            <a:ext cx="2438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24000" y="274641"/>
            <a:ext cx="7416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E5EB1-FCEC-408C-A9D3-855BFD86AA7F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94A-37EB-4A1B-9272-864F8EEE8E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1087902" y="-815922"/>
            <a:ext cx="2185183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Овал 7"/>
          <p:cNvSpPr/>
          <p:nvPr/>
        </p:nvSpPr>
        <p:spPr>
          <a:xfrm>
            <a:off x="225089" y="21103"/>
            <a:ext cx="2269588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Кольцо 10"/>
          <p:cNvSpPr/>
          <p:nvPr/>
        </p:nvSpPr>
        <p:spPr>
          <a:xfrm rot="2315675">
            <a:off x="243842" y="1055077"/>
            <a:ext cx="1500956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Прямоугольник 11"/>
          <p:cNvSpPr/>
          <p:nvPr/>
        </p:nvSpPr>
        <p:spPr>
          <a:xfrm>
            <a:off x="1350498" y="-54"/>
            <a:ext cx="1084150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914144" y="274638"/>
            <a:ext cx="999744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914144" y="1447800"/>
            <a:ext cx="999744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9EE5EB1-FCEC-408C-A9D3-855BFD86AA7F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249494A-37EB-4A1B-9272-864F8EEE8E0D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353312" y="-54"/>
            <a:ext cx="97536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 /><Relationship Id="rId2" Type="http://schemas.openxmlformats.org/officeDocument/2006/relationships/image" Target="../media/image4.jp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7.jpg" /><Relationship Id="rId4" Type="http://schemas.openxmlformats.org/officeDocument/2006/relationships/image" Target="../media/image6.png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 /><Relationship Id="rId2" Type="http://schemas.openxmlformats.org/officeDocument/2006/relationships/image" Target="../media/image8.pn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 /><Relationship Id="rId2" Type="http://schemas.openxmlformats.org/officeDocument/2006/relationships/diagramData" Target="../diagrams/data1.xml" /><Relationship Id="rId1" Type="http://schemas.openxmlformats.org/officeDocument/2006/relationships/slideLayout" Target="../slideLayouts/slideLayout2.xml" /><Relationship Id="rId6" Type="http://schemas.microsoft.com/office/2007/relationships/diagramDrawing" Target="../diagrams/drawing1.xml" /><Relationship Id="rId5" Type="http://schemas.openxmlformats.org/officeDocument/2006/relationships/diagramColors" Target="../diagrams/colors1.xml" /><Relationship Id="rId4" Type="http://schemas.openxmlformats.org/officeDocument/2006/relationships/diagramQuickStyle" Target="../diagrams/quickStyle1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 /><Relationship Id="rId2" Type="http://schemas.openxmlformats.org/officeDocument/2006/relationships/image" Target="../media/image10.jpg" /><Relationship Id="rId1" Type="http://schemas.openxmlformats.org/officeDocument/2006/relationships/slideLayout" Target="../slideLayouts/slideLayout9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 /><Relationship Id="rId1" Type="http://schemas.openxmlformats.org/officeDocument/2006/relationships/slideLayout" Target="../slideLayouts/slideLayout9.xml" 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 /><Relationship Id="rId1" Type="http://schemas.openxmlformats.org/officeDocument/2006/relationships/slideLayout" Target="../slideLayouts/slideLayout2.xml" 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 /><Relationship Id="rId1" Type="http://schemas.openxmlformats.org/officeDocument/2006/relationships/slideLayout" Target="../slideLayouts/slideLayout2.xml" 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476672"/>
            <a:ext cx="7498080" cy="1143000"/>
          </a:xfrm>
        </p:spPr>
        <p:txBody>
          <a:bodyPr>
            <a:noAutofit/>
          </a:bodyPr>
          <a:lstStyle/>
          <a:p>
            <a:pPr algn="ctr"/>
            <a:br>
              <a:rPr lang="kk-KZ" sz="4400" b="1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br>
              <a:rPr lang="kk-KZ" sz="4400" b="1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kk-KZ" sz="4400" b="1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Мұнайлы ауданы</a:t>
            </a:r>
            <a:br>
              <a:rPr lang="kk-KZ" sz="4400" b="1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kk-KZ" sz="4400" b="1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«№7 жалпы білім беру орта мектебі» КММ</a:t>
            </a:r>
            <a:endParaRPr lang="en-US" sz="4400" b="1" i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75920" y="4581129"/>
            <a:ext cx="493000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2800" b="1" i="1" dirty="0">
                <a:latin typeface="Times New Roman" pitchFamily="18" charset="0"/>
                <a:cs typeface="Times New Roman" pitchFamily="18" charset="0"/>
              </a:rPr>
              <a:t>Информатика пәні мұғалімі: </a:t>
            </a:r>
          </a:p>
          <a:p>
            <a:r>
              <a:rPr lang="kk-KZ" sz="2800" b="1" i="1" dirty="0">
                <a:latin typeface="Times New Roman" pitchFamily="18" charset="0"/>
                <a:cs typeface="Times New Roman" pitchFamily="18" charset="0"/>
              </a:rPr>
              <a:t>Консбаева Алия Сисенбаевна</a:t>
            </a:r>
            <a:endParaRPr lang="en-US" sz="28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55138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11625" y="2132857"/>
            <a:ext cx="7175351" cy="1793167"/>
          </a:xfrm>
        </p:spPr>
        <p:txBody>
          <a:bodyPr>
            <a:noAutofit/>
          </a:bodyPr>
          <a:lstStyle/>
          <a:p>
            <a:r>
              <a:rPr lang="kk-KZ" sz="6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Қашықтықтан оқытудың тиімді әдіс-тәсілдері</a:t>
            </a:r>
            <a:endParaRPr lang="en-US" sz="6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78217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639616" y="1168160"/>
            <a:ext cx="7499176" cy="1252728"/>
          </a:xfrm>
        </p:spPr>
        <p:txBody>
          <a:bodyPr>
            <a:normAutofit fontScale="90000"/>
          </a:bodyPr>
          <a:lstStyle/>
          <a:p>
            <a:r>
              <a:rPr lang="kk-KZ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І. Қашықтықтан оқыту кезінде жаңа тақырыпты ашу әдістері</a:t>
            </a:r>
            <a:br>
              <a:rPr lang="kk-KZ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959608" y="3175992"/>
            <a:ext cx="7498080" cy="3277344"/>
          </a:xfrm>
        </p:spPr>
        <p:txBody>
          <a:bodyPr/>
          <a:lstStyle/>
          <a:p>
            <a:r>
              <a:rPr lang="kk-KZ" sz="4400" dirty="0">
                <a:latin typeface="Times New Roman" pitchFamily="18" charset="0"/>
                <a:cs typeface="Times New Roman" pitchFamily="18" charset="0"/>
              </a:rPr>
              <a:t>Мюсенбург әдісі</a:t>
            </a:r>
          </a:p>
          <a:p>
            <a:r>
              <a:rPr lang="kk-KZ" sz="4400" dirty="0">
                <a:latin typeface="Times New Roman" pitchFamily="18" charset="0"/>
                <a:cs typeface="Times New Roman" pitchFamily="18" charset="0"/>
              </a:rPr>
              <a:t>Ойлан, тап!</a:t>
            </a:r>
          </a:p>
          <a:p>
            <a:r>
              <a:rPr lang="kk-KZ" sz="4400" dirty="0">
                <a:latin typeface="Times New Roman" pitchFamily="18" charset="0"/>
                <a:cs typeface="Times New Roman" pitchFamily="18" charset="0"/>
              </a:rPr>
              <a:t>4 сурет 1 сөз</a:t>
            </a:r>
          </a:p>
          <a:p>
            <a:pPr marL="82296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1560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20" t="33549" r="21406" b="44368"/>
          <a:stretch/>
        </p:blipFill>
        <p:spPr bwMode="auto">
          <a:xfrm>
            <a:off x="2739869" y="1303753"/>
            <a:ext cx="5184576" cy="226926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59" t="30953" r="20016" b="41666"/>
          <a:stretch/>
        </p:blipFill>
        <p:spPr bwMode="auto">
          <a:xfrm>
            <a:off x="5090864" y="3933056"/>
            <a:ext cx="5181600" cy="237626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367808" y="406405"/>
            <a:ext cx="40144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3600" b="1" i="1" dirty="0">
                <a:latin typeface="Times New Roman" pitchFamily="18" charset="0"/>
                <a:cs typeface="Times New Roman" pitchFamily="18" charset="0"/>
              </a:rPr>
              <a:t>Мюсенбург әдісі</a:t>
            </a:r>
          </a:p>
        </p:txBody>
      </p:sp>
    </p:spTree>
    <p:extLst>
      <p:ext uri="{BB962C8B-B14F-4D97-AF65-F5344CB8AC3E}">
        <p14:creationId xmlns:p14="http://schemas.microsoft.com/office/powerpoint/2010/main" val="17771671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5640" y="2132856"/>
            <a:ext cx="7498080" cy="3600400"/>
          </a:xfrm>
        </p:spPr>
        <p:txBody>
          <a:bodyPr/>
          <a:lstStyle/>
          <a:p>
            <a:pPr marL="82296" indent="0">
              <a:buNone/>
            </a:pPr>
            <a:r>
              <a:rPr lang="kk-KZ" dirty="0">
                <a:latin typeface="Times New Roman" pitchFamily="18" charset="0"/>
                <a:cs typeface="Times New Roman" pitchFamily="18" charset="0"/>
              </a:rPr>
              <a:t>Бүгінгі тақырыбымызға сәйкес тірек сөздер:</a:t>
            </a:r>
          </a:p>
          <a:p>
            <a:pPr marL="82296" indent="0">
              <a:buNone/>
            </a:pPr>
            <a:endParaRPr lang="kk-KZ" dirty="0"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r>
              <a:rPr lang="kk-KZ" dirty="0">
                <a:latin typeface="Times New Roman" pitchFamily="18" charset="0"/>
                <a:cs typeface="Times New Roman" pitchFamily="18" charset="0"/>
              </a:rPr>
              <a:t>1.  ақшқтынықта</a:t>
            </a:r>
          </a:p>
          <a:p>
            <a:pPr marL="82296" indent="0">
              <a:buNone/>
            </a:pPr>
            <a:r>
              <a:rPr lang="kk-KZ" dirty="0">
                <a:latin typeface="Times New Roman" pitchFamily="18" charset="0"/>
                <a:cs typeface="Times New Roman" pitchFamily="18" charset="0"/>
              </a:rPr>
              <a:t>2.  отқуы</a:t>
            </a:r>
          </a:p>
          <a:p>
            <a:pPr marL="82296" indent="0">
              <a:buNone/>
            </a:pPr>
            <a:r>
              <a:rPr lang="kk-KZ" dirty="0">
                <a:latin typeface="Times New Roman" pitchFamily="18" charset="0"/>
                <a:cs typeface="Times New Roman" pitchFamily="18" charset="0"/>
              </a:rPr>
              <a:t>3. дәсіерті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31904" y="560874"/>
            <a:ext cx="250902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3200" b="1" i="1" dirty="0">
                <a:latin typeface="Times New Roman" pitchFamily="18" charset="0"/>
                <a:cs typeface="Times New Roman" pitchFamily="18" charset="0"/>
              </a:rPr>
              <a:t>Ойлан, тап</a:t>
            </a:r>
            <a:r>
              <a:rPr lang="kk-KZ" sz="4000" b="1" i="1" dirty="0"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0088541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59608" y="274638"/>
            <a:ext cx="3712456" cy="1143000"/>
          </a:xfrm>
        </p:spPr>
        <p:txBody>
          <a:bodyPr>
            <a:normAutofit/>
          </a:bodyPr>
          <a:lstStyle/>
          <a:p>
            <a:r>
              <a:rPr lang="kk-KZ" sz="4000" b="1" i="1" dirty="0">
                <a:effectLst/>
                <a:latin typeface="Times New Roman" pitchFamily="18" charset="0"/>
                <a:cs typeface="Times New Roman" pitchFamily="18" charset="0"/>
              </a:rPr>
              <a:t>4 сурет 1 сөз</a:t>
            </a:r>
            <a:endParaRPr lang="en-US" b="1" i="1" dirty="0">
              <a:effectLst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7" y="1556793"/>
            <a:ext cx="3160877" cy="216520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016" y="3883352"/>
            <a:ext cx="2834944" cy="242596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016" y="1541946"/>
            <a:ext cx="2592288" cy="228471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3865774"/>
            <a:ext cx="3024336" cy="2424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2328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5640" y="845840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kk-KZ" sz="4000" b="1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ІІ. Сабақты түсіндіруде қолданылатын технологиялар</a:t>
            </a:r>
            <a:br>
              <a:rPr lang="kk-KZ" sz="4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59608" y="2527920"/>
            <a:ext cx="7498080" cy="2989312"/>
          </a:xfrm>
        </p:spPr>
        <p:txBody>
          <a:bodyPr/>
          <a:lstStyle/>
          <a:p>
            <a:r>
              <a:rPr lang="kk-KZ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“Тірек-сигналдар арқылы оқыту технологиясы”</a:t>
            </a:r>
            <a:endParaRPr lang="en-US" b="1" i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“Деңгейлеп-саралап оқыту технологиясы”</a:t>
            </a:r>
          </a:p>
          <a:p>
            <a:r>
              <a:rPr lang="kk-KZ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Ойын арқылы оқыту технологиясы</a:t>
            </a:r>
            <a:endParaRPr lang="en-US" b="1" i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endParaRPr lang="en-US" dirty="0">
              <a:solidFill>
                <a:srgbClr val="00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8915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59608" y="701824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kk-KZ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b="1" i="1" dirty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“Тірек-сигналдар арқылы оқыту технологиясы”</a:t>
            </a:r>
            <a:br>
              <a:rPr lang="en-US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74" t="37897" r="19013" b="25397"/>
          <a:stretch/>
        </p:blipFill>
        <p:spPr bwMode="auto">
          <a:xfrm>
            <a:off x="1343472" y="2276872"/>
            <a:ext cx="4680520" cy="3587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008" y="2276872"/>
            <a:ext cx="5810256" cy="4131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9094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59608" y="413792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kk-KZ" b="1" i="1" dirty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“Деңгейлеп-саралап оқыту технологиясы”</a:t>
            </a:r>
            <a:br>
              <a:rPr lang="kk-KZ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192344" y="908720"/>
            <a:ext cx="38701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dirty="0"/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4140346928"/>
              </p:ext>
            </p:extLst>
          </p:nvPr>
        </p:nvGraphicFramePr>
        <p:xfrm>
          <a:off x="2495600" y="1397000"/>
          <a:ext cx="8568952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854077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31344" y="441518"/>
            <a:ext cx="5934456" cy="378843"/>
          </a:xfrm>
        </p:spPr>
        <p:txBody>
          <a:bodyPr>
            <a:noAutofit/>
          </a:bodyPr>
          <a:lstStyle/>
          <a:p>
            <a:pPr algn="l"/>
            <a:r>
              <a:rPr lang="kk-KZ" sz="1800" b="1" dirty="0">
                <a:latin typeface="Times New Roman" pitchFamily="18" charset="0"/>
                <a:cs typeface="Times New Roman" pitchFamily="18" charset="0"/>
              </a:rPr>
              <a:t>                           </a:t>
            </a:r>
            <a:br>
              <a:rPr lang="kk-KZ" sz="1800" b="1" dirty="0">
                <a:latin typeface="Times New Roman" pitchFamily="18" charset="0"/>
                <a:cs typeface="Times New Roman" pitchFamily="18" charset="0"/>
              </a:rPr>
            </a:br>
            <a:r>
              <a:rPr lang="kk-KZ" sz="1800" b="1" dirty="0">
                <a:latin typeface="Times New Roman" pitchFamily="18" charset="0"/>
                <a:cs typeface="Times New Roman" pitchFamily="18" charset="0"/>
              </a:rPr>
              <a:t>                    </a:t>
            </a:r>
            <a:br>
              <a:rPr lang="kk-KZ" sz="1800" b="1" dirty="0">
                <a:latin typeface="Times New Roman" pitchFamily="18" charset="0"/>
                <a:cs typeface="Times New Roman" pitchFamily="18" charset="0"/>
              </a:rPr>
            </a:br>
            <a:r>
              <a:rPr lang="kk-KZ" sz="1800" b="1" dirty="0"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lang="kk-KZ" sz="2000" b="1" dirty="0">
                <a:latin typeface="Times New Roman" pitchFamily="18" charset="0"/>
                <a:cs typeface="Times New Roman" pitchFamily="18" charset="0"/>
              </a:rPr>
              <a:t>№7 орта мектеп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29231" y="2110791"/>
            <a:ext cx="6648484" cy="1655762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k-KZ" sz="4400" b="1" spc="50" dirty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Оқушының жұмыс дәптері</a:t>
            </a:r>
            <a:endParaRPr lang="en-US" sz="4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75518" y="4862064"/>
            <a:ext cx="50888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b="1" i="1" dirty="0">
                <a:latin typeface="Times New Roman" pitchFamily="18" charset="0"/>
                <a:cs typeface="Times New Roman" pitchFamily="18" charset="0"/>
              </a:rPr>
              <a:t>Аты-жөні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_________________________</a:t>
            </a:r>
          </a:p>
          <a:p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Сыныбы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__________________________</a:t>
            </a:r>
          </a:p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kk-KZ" b="1" i="1" dirty="0">
                <a:latin typeface="Times New Roman" pitchFamily="18" charset="0"/>
                <a:cs typeface="Times New Roman" pitchFamily="18" charset="0"/>
              </a:rPr>
              <a:t>әні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______________________________</a:t>
            </a:r>
          </a:p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Та</a:t>
            </a:r>
            <a:r>
              <a:rPr lang="kk-KZ" b="1" i="1" dirty="0">
                <a:latin typeface="Times New Roman" pitchFamily="18" charset="0"/>
                <a:cs typeface="Times New Roman" pitchFamily="18" charset="0"/>
              </a:rPr>
              <a:t>қырыбы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_________________________</a:t>
            </a:r>
            <a:endParaRPr lang="kk-KZ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8596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13956" y="675862"/>
            <a:ext cx="5150396" cy="88842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kk-KZ" sz="440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Бағалау критерийлері</a:t>
            </a:r>
            <a:endParaRPr lang="ru-RU" sz="440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187688" y="1916833"/>
            <a:ext cx="5343307" cy="2741639"/>
          </a:xfrm>
        </p:spPr>
        <p:txBody>
          <a:bodyPr>
            <a:noAutofit/>
          </a:bodyPr>
          <a:lstStyle/>
          <a:p>
            <a:r>
              <a:rPr 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I-</a:t>
            </a:r>
            <a:r>
              <a:rPr lang="kk-KZ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деңгей:Репродуктивті                  0-25</a:t>
            </a:r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%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kk-KZ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-деңгей:Алгоритмдік                    25-50%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kk-KZ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-деңгей:Эвристикалық               50-75%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kk-KZ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-деңгей:Шығармашылық           75-100%</a:t>
            </a:r>
          </a:p>
          <a:p>
            <a:endParaRPr lang="kk-K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95267" y="4869161"/>
            <a:ext cx="395974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«5»-75-100%</a:t>
            </a:r>
          </a:p>
          <a:p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«4»-50-75%</a:t>
            </a:r>
          </a:p>
          <a:p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«3»-25-50%</a:t>
            </a:r>
          </a:p>
        </p:txBody>
      </p:sp>
    </p:spTree>
    <p:extLst>
      <p:ext uri="{BB962C8B-B14F-4D97-AF65-F5344CB8AC3E}">
        <p14:creationId xmlns:p14="http://schemas.microsoft.com/office/powerpoint/2010/main" val="5607056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463184" y="231974"/>
            <a:ext cx="3768918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800" b="1" dirty="0">
                <a:ln w="11430"/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I-</a:t>
            </a:r>
            <a:r>
              <a:rPr lang="kk-KZ" sz="2800" b="1" dirty="0">
                <a:ln w="11430"/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деңгей</a:t>
            </a:r>
            <a:endParaRPr lang="ru-RU" sz="2800" b="1" dirty="0">
              <a:ln w="11430"/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2594304"/>
            <a:ext cx="4414928" cy="368052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976" y="2566103"/>
            <a:ext cx="4229886" cy="319236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963387" y="2054431"/>
            <a:ext cx="4997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b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76010" y="2108468"/>
            <a:ext cx="4868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Б)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1424" y="961901"/>
            <a:ext cx="10801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err="1">
                <a:latin typeface="Times New Roman" pitchFamily="18" charset="0"/>
                <a:cs typeface="Times New Roman" pitchFamily="18" charset="0"/>
              </a:rPr>
              <a:t>Суреттен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latin typeface="Times New Roman" pitchFamily="18" charset="0"/>
                <a:cs typeface="Times New Roman" pitchFamily="18" charset="0"/>
              </a:rPr>
              <a:t>бер</a:t>
            </a:r>
            <a:r>
              <a:rPr lang="kk-KZ" sz="2800" b="1" i="1" dirty="0">
                <a:latin typeface="Times New Roman" pitchFamily="18" charset="0"/>
                <a:cs typeface="Times New Roman" pitchFamily="18" charset="0"/>
              </a:rPr>
              <a:t>ілген терезелердің қайсысы презентация жасауға арналған? Тауып белгіле</a:t>
            </a:r>
            <a:r>
              <a:rPr lang="kk-KZ" sz="2000" b="1" i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с двумя скругленными противолежащими углами 15"/>
          <p:cNvSpPr/>
          <p:nvPr/>
        </p:nvSpPr>
        <p:spPr>
          <a:xfrm>
            <a:off x="8305800" y="5905500"/>
            <a:ext cx="1097280" cy="335280"/>
          </a:xfrm>
          <a:prstGeom prst="round2Diag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8389620" y="5905500"/>
            <a:ext cx="876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b="1" dirty="0">
                <a:latin typeface="Times New Roman" pitchFamily="18" charset="0"/>
                <a:cs typeface="Times New Roman" pitchFamily="18" charset="0"/>
              </a:rPr>
              <a:t>0-25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</p:spTree>
    <p:extLst>
      <p:ext uri="{BB962C8B-B14F-4D97-AF65-F5344CB8AC3E}">
        <p14:creationId xmlns:p14="http://schemas.microsoft.com/office/powerpoint/2010/main" val="35836707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67408" y="1238542"/>
            <a:ext cx="10297144" cy="5002237"/>
          </a:xfrm>
        </p:spPr>
        <p:txBody>
          <a:bodyPr>
            <a:normAutofit/>
          </a:bodyPr>
          <a:lstStyle/>
          <a:p>
            <a:r>
              <a:rPr lang="kk-KZ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1.Терезенің қандай бөлігі көрсетілген? Атауын жаз.</a:t>
            </a:r>
          </a:p>
          <a:p>
            <a:endParaRPr lang="kk-KZ" sz="2000" b="1" i="1" dirty="0">
              <a:latin typeface="Times New Roman" pitchFamily="18" charset="0"/>
              <a:cs typeface="Times New Roman" pitchFamily="18" charset="0"/>
            </a:endParaRPr>
          </a:p>
          <a:p>
            <a:endParaRPr lang="kk-KZ" sz="2000" dirty="0">
              <a:latin typeface="Times New Roman" pitchFamily="18" charset="0"/>
              <a:cs typeface="Times New Roman" pitchFamily="18" charset="0"/>
            </a:endParaRPr>
          </a:p>
          <a:p>
            <a:endParaRPr lang="kk-KZ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______________________________________________________________</a:t>
            </a:r>
          </a:p>
          <a:p>
            <a:endParaRPr lang="ru-RU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0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Берілген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терезе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</a:t>
            </a:r>
            <a:r>
              <a:rPr lang="kk-KZ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әзірінде 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қандай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батырмалар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орналасқан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  <a:p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7408" y="188640"/>
            <a:ext cx="206502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400" b="1" i="1" dirty="0">
                <a:ln w="11430"/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II-</a:t>
            </a:r>
            <a:r>
              <a:rPr lang="kk-KZ" sz="2400" b="1" i="1" dirty="0">
                <a:ln w="11430"/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деңгей</a:t>
            </a:r>
            <a:endParaRPr lang="ru-RU" sz="2400" b="1" i="1" dirty="0">
              <a:ln w="11430"/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758" b="45151"/>
          <a:stretch/>
        </p:blipFill>
        <p:spPr>
          <a:xfrm>
            <a:off x="767408" y="675996"/>
            <a:ext cx="11558579" cy="1312844"/>
          </a:xfrm>
          <a:prstGeom prst="rect">
            <a:avLst/>
          </a:prstGeom>
        </p:spPr>
      </p:pic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8305800" y="5905500"/>
            <a:ext cx="1097280" cy="335280"/>
          </a:xfrm>
          <a:prstGeom prst="round2Diag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8399585" y="5911948"/>
            <a:ext cx="1283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b="1" dirty="0">
                <a:latin typeface="Times New Roman" pitchFamily="18" charset="0"/>
                <a:cs typeface="Times New Roman" pitchFamily="18" charset="0"/>
              </a:rPr>
              <a:t>25-50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</p:spTree>
    <p:extLst>
      <p:ext uri="{BB962C8B-B14F-4D97-AF65-F5344CB8AC3E}">
        <p14:creationId xmlns:p14="http://schemas.microsoft.com/office/powerpoint/2010/main" val="40599958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161442" y="453050"/>
            <a:ext cx="7886700" cy="514105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kk-KZ" sz="28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800" b="1" i="1" dirty="0">
                <a:ln w="11430"/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III-</a:t>
            </a:r>
            <a:r>
              <a:rPr lang="kk-KZ" sz="2800" b="1" i="1" dirty="0">
                <a:ln w="11430"/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деңгей</a:t>
            </a:r>
            <a:br>
              <a:rPr lang="ru-RU" sz="32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127448" y="835269"/>
            <a:ext cx="10153128" cy="57853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1.   «</a:t>
            </a:r>
            <a:r>
              <a:rPr lang="kk-KZ" sz="2000" b="1" i="1" dirty="0">
                <a:latin typeface="Times New Roman" pitchFamily="18" charset="0"/>
                <a:cs typeface="Times New Roman" pitchFamily="18" charset="0"/>
              </a:rPr>
              <a:t>Иә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000" b="1" i="1" dirty="0" err="1">
                <a:latin typeface="Times New Roman" pitchFamily="18" charset="0"/>
                <a:cs typeface="Times New Roman" pitchFamily="18" charset="0"/>
              </a:rPr>
              <a:t>немесе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000" b="1" i="1" dirty="0" err="1">
                <a:latin typeface="Times New Roman" pitchFamily="18" charset="0"/>
                <a:cs typeface="Times New Roman" pitchFamily="18" charset="0"/>
              </a:rPr>
              <a:t>Жоқ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000" b="1" i="1" dirty="0" err="1">
                <a:latin typeface="Times New Roman" pitchFamily="18" charset="0"/>
                <a:cs typeface="Times New Roman" pitchFamily="18" charset="0"/>
              </a:rPr>
              <a:t>нұсқасын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>
                <a:latin typeface="Times New Roman" pitchFamily="18" charset="0"/>
                <a:cs typeface="Times New Roman" pitchFamily="18" charset="0"/>
              </a:rPr>
              <a:t>белгіле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kk-K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kk-K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kk-K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kk-K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kk-K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kk-K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kk-K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kk-K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kk-K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kk-KZ" sz="2000" b="1" i="1" dirty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0" indent="0">
              <a:buNone/>
            </a:pPr>
            <a:r>
              <a:rPr lang="kk-KZ" sz="2000" b="1" i="1" dirty="0">
                <a:latin typeface="Times New Roman" pitchFamily="18" charset="0"/>
                <a:cs typeface="Times New Roman" pitchFamily="18" charset="0"/>
              </a:rPr>
              <a:t> 2. Анықтамаларын жаз.</a:t>
            </a:r>
          </a:p>
          <a:p>
            <a:pPr marL="0" indent="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PowerPoint 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программасы-</a:t>
            </a:r>
          </a:p>
          <a:p>
            <a:pPr marL="0" indent="0">
              <a:buNone/>
            </a:pP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      Слайд-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6279608"/>
              </p:ext>
            </p:extLst>
          </p:nvPr>
        </p:nvGraphicFramePr>
        <p:xfrm>
          <a:off x="1703511" y="1335451"/>
          <a:ext cx="8928992" cy="33896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036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61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91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61938">
                <a:tc>
                  <a:txBody>
                    <a:bodyPr/>
                    <a:lstStyle/>
                    <a:p>
                      <a:r>
                        <a:rPr lang="kk-KZ" dirty="0">
                          <a:latin typeface="Times New Roman" pitchFamily="18" charset="0"/>
                          <a:cs typeface="Times New Roman" pitchFamily="18" charset="0"/>
                        </a:rPr>
                        <a:t>Кірістіру </a:t>
                      </a:r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kk-KZ" dirty="0">
                          <a:latin typeface="Times New Roman" pitchFamily="18" charset="0"/>
                          <a:cs typeface="Times New Roman" pitchFamily="18" charset="0"/>
                        </a:rPr>
                        <a:t>Вставка</a:t>
                      </a:r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r>
                        <a:rPr lang="kk-KZ" dirty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en-US" dirty="0">
                          <a:latin typeface="Times New Roman" pitchFamily="18" charset="0"/>
                          <a:cs typeface="Times New Roman" pitchFamily="18" charset="0"/>
                        </a:rPr>
                        <a:t>WordArt</a:t>
                      </a:r>
                      <a:r>
                        <a:rPr lang="en-US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kk-KZ" baseline="0" dirty="0">
                          <a:latin typeface="Times New Roman" pitchFamily="18" charset="0"/>
                          <a:cs typeface="Times New Roman" pitchFamily="18" charset="0"/>
                        </a:rPr>
                        <a:t>батырмасын басып әуенді тыңдаймыз.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>
                          <a:latin typeface="Times New Roman" pitchFamily="18" charset="0"/>
                          <a:cs typeface="Times New Roman" pitchFamily="18" charset="0"/>
                        </a:rPr>
                        <a:t>иә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>
                          <a:latin typeface="Times New Roman" pitchFamily="18" charset="0"/>
                          <a:cs typeface="Times New Roman" pitchFamily="18" charset="0"/>
                        </a:rPr>
                        <a:t>жоқ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5320">
                <a:tc>
                  <a:txBody>
                    <a:bodyPr/>
                    <a:lstStyle/>
                    <a:p>
                      <a:r>
                        <a:rPr lang="kk-KZ" dirty="0">
                          <a:latin typeface="Times New Roman" pitchFamily="18" charset="0"/>
                          <a:cs typeface="Times New Roman" pitchFamily="18" charset="0"/>
                        </a:rPr>
                        <a:t>Кірістіру </a:t>
                      </a:r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kk-KZ" dirty="0">
                          <a:latin typeface="Times New Roman" pitchFamily="18" charset="0"/>
                          <a:cs typeface="Times New Roman" pitchFamily="18" charset="0"/>
                        </a:rPr>
                        <a:t>Вставка</a:t>
                      </a:r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)-</a:t>
                      </a:r>
                      <a:r>
                        <a:rPr lang="ru-RU" dirty="0" err="1">
                          <a:latin typeface="Times New Roman" pitchFamily="18" charset="0"/>
                          <a:cs typeface="Times New Roman" pitchFamily="18" charset="0"/>
                        </a:rPr>
                        <a:t>Сурет</a:t>
                      </a:r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dirty="0" err="1">
                          <a:latin typeface="Times New Roman" pitchFamily="18" charset="0"/>
                          <a:cs typeface="Times New Roman" pitchFamily="18" charset="0"/>
                        </a:rPr>
                        <a:t>командасы</a:t>
                      </a:r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dirty="0" err="1">
                          <a:latin typeface="Times New Roman" pitchFamily="18" charset="0"/>
                          <a:cs typeface="Times New Roman" pitchFamily="18" charset="0"/>
                        </a:rPr>
                        <a:t>арқылы</a:t>
                      </a:r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dirty="0" err="1">
                          <a:latin typeface="Times New Roman" pitchFamily="18" charset="0"/>
                          <a:cs typeface="Times New Roman" pitchFamily="18" charset="0"/>
                        </a:rPr>
                        <a:t>компьютердегі</a:t>
                      </a:r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dirty="0" err="1">
                          <a:latin typeface="Times New Roman" pitchFamily="18" charset="0"/>
                          <a:cs typeface="Times New Roman" pitchFamily="18" charset="0"/>
                        </a:rPr>
                        <a:t>бумалардан</a:t>
                      </a:r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dirty="0" err="1">
                          <a:latin typeface="Times New Roman" pitchFamily="18" charset="0"/>
                          <a:cs typeface="Times New Roman" pitchFamily="18" charset="0"/>
                        </a:rPr>
                        <a:t>сурет</a:t>
                      </a:r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dirty="0" err="1">
                          <a:latin typeface="Times New Roman" pitchFamily="18" charset="0"/>
                          <a:cs typeface="Times New Roman" pitchFamily="18" charset="0"/>
                        </a:rPr>
                        <a:t>қоюға</a:t>
                      </a:r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dirty="0" err="1">
                          <a:latin typeface="Times New Roman" pitchFamily="18" charset="0"/>
                          <a:cs typeface="Times New Roman" pitchFamily="18" charset="0"/>
                        </a:rPr>
                        <a:t>болады</a:t>
                      </a:r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>
                          <a:latin typeface="Times New Roman" pitchFamily="18" charset="0"/>
                          <a:cs typeface="Times New Roman" pitchFamily="18" charset="0"/>
                        </a:rPr>
                        <a:t>иә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>
                          <a:latin typeface="Times New Roman" pitchFamily="18" charset="0"/>
                          <a:cs typeface="Times New Roman" pitchFamily="18" charset="0"/>
                        </a:rPr>
                        <a:t>жоқ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1938">
                <a:tc>
                  <a:txBody>
                    <a:bodyPr/>
                    <a:lstStyle/>
                    <a:p>
                      <a:r>
                        <a:rPr lang="kk-KZ" dirty="0">
                          <a:latin typeface="Times New Roman" pitchFamily="18" charset="0"/>
                          <a:cs typeface="Times New Roman" pitchFamily="18" charset="0"/>
                        </a:rPr>
                        <a:t>Презентация</a:t>
                      </a:r>
                      <a:r>
                        <a:rPr lang="kk-KZ" baseline="0" dirty="0">
                          <a:latin typeface="Times New Roman" pitchFamily="18" charset="0"/>
                          <a:cs typeface="Times New Roman" pitchFamily="18" charset="0"/>
                        </a:rPr>
                        <a:t> жасау үшін </a:t>
                      </a:r>
                      <a:r>
                        <a:rPr lang="en-US" baseline="0" dirty="0">
                          <a:latin typeface="Times New Roman" pitchFamily="18" charset="0"/>
                          <a:cs typeface="Times New Roman" pitchFamily="18" charset="0"/>
                        </a:rPr>
                        <a:t>PowerPoint </a:t>
                      </a:r>
                      <a:r>
                        <a:rPr lang="kk-KZ" baseline="0" dirty="0">
                          <a:latin typeface="Times New Roman" pitchFamily="18" charset="0"/>
                          <a:cs typeface="Times New Roman" pitchFamily="18" charset="0"/>
                        </a:rPr>
                        <a:t>бағдарламасын қолданамыз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>
                          <a:latin typeface="Times New Roman" pitchFamily="18" charset="0"/>
                          <a:cs typeface="Times New Roman" pitchFamily="18" charset="0"/>
                        </a:rPr>
                        <a:t>иә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>
                          <a:latin typeface="Times New Roman" pitchFamily="18" charset="0"/>
                          <a:cs typeface="Times New Roman" pitchFamily="18" charset="0"/>
                        </a:rPr>
                        <a:t>жоқ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8558">
                <a:tc>
                  <a:txBody>
                    <a:bodyPr/>
                    <a:lstStyle/>
                    <a:p>
                      <a:r>
                        <a:rPr lang="kk-KZ" dirty="0">
                          <a:latin typeface="Times New Roman" pitchFamily="18" charset="0"/>
                          <a:cs typeface="Times New Roman" pitchFamily="18" charset="0"/>
                        </a:rPr>
                        <a:t>Презентацияға</a:t>
                      </a:r>
                      <a:r>
                        <a:rPr lang="kk-KZ" baseline="0" dirty="0">
                          <a:latin typeface="Times New Roman" pitchFamily="18" charset="0"/>
                          <a:cs typeface="Times New Roman" pitchFamily="18" charset="0"/>
                        </a:rPr>
                        <a:t> дизайн қолданылмайды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>
                          <a:latin typeface="Times New Roman" pitchFamily="18" charset="0"/>
                          <a:cs typeface="Times New Roman" pitchFamily="18" charset="0"/>
                        </a:rPr>
                        <a:t>иә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>
                          <a:latin typeface="Times New Roman" pitchFamily="18" charset="0"/>
                          <a:cs typeface="Times New Roman" pitchFamily="18" charset="0"/>
                        </a:rPr>
                        <a:t>жоқ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1938">
                <a:tc>
                  <a:txBody>
                    <a:bodyPr/>
                    <a:lstStyle/>
                    <a:p>
                      <a:r>
                        <a:rPr lang="kk-KZ" dirty="0">
                          <a:latin typeface="Times New Roman" pitchFamily="18" charset="0"/>
                          <a:cs typeface="Times New Roman" pitchFamily="18" charset="0"/>
                        </a:rPr>
                        <a:t>Презентация мәтіні</a:t>
                      </a:r>
                      <a:r>
                        <a:rPr lang="kk-KZ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baseline="0" dirty="0" err="1">
                          <a:latin typeface="Times New Roman" pitchFamily="18" charset="0"/>
                          <a:cs typeface="Times New Roman" pitchFamily="18" charset="0"/>
                        </a:rPr>
                        <a:t>WortArt</a:t>
                      </a:r>
                      <a:r>
                        <a:rPr lang="kk-KZ" baseline="0" dirty="0">
                          <a:latin typeface="Times New Roman" pitchFamily="18" charset="0"/>
                          <a:cs typeface="Times New Roman" pitchFamily="18" charset="0"/>
                        </a:rPr>
                        <a:t> программасында дайындалады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>
                          <a:latin typeface="Times New Roman" pitchFamily="18" charset="0"/>
                          <a:cs typeface="Times New Roman" pitchFamily="18" charset="0"/>
                        </a:rPr>
                        <a:t>иә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>
                          <a:latin typeface="Times New Roman" pitchFamily="18" charset="0"/>
                          <a:cs typeface="Times New Roman" pitchFamily="18" charset="0"/>
                        </a:rPr>
                        <a:t>жоқ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8305800" y="5905500"/>
            <a:ext cx="1097280" cy="335280"/>
          </a:xfrm>
          <a:prstGeom prst="round2Diag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8386104" y="5905500"/>
            <a:ext cx="10169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50-70%</a:t>
            </a:r>
          </a:p>
        </p:txBody>
      </p:sp>
    </p:spTree>
    <p:extLst>
      <p:ext uri="{BB962C8B-B14F-4D97-AF65-F5344CB8AC3E}">
        <p14:creationId xmlns:p14="http://schemas.microsoft.com/office/powerpoint/2010/main" val="40622884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4681" y="202223"/>
            <a:ext cx="7886700" cy="767496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br>
              <a:rPr lang="en-US" sz="24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2400" b="1" i="1" dirty="0">
                <a:ln w="11430"/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IV-</a:t>
            </a:r>
            <a:r>
              <a:rPr lang="kk-KZ" sz="2400" b="1" i="1" dirty="0">
                <a:ln w="11430"/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деңгей</a:t>
            </a:r>
            <a:br>
              <a:rPr lang="ru-RU" sz="28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39616" y="1318847"/>
            <a:ext cx="7399734" cy="4858117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kk-KZ" b="1" i="1" dirty="0">
                <a:latin typeface="Times New Roman" pitchFamily="18" charset="0"/>
                <a:cs typeface="Times New Roman" pitchFamily="18" charset="0"/>
              </a:rPr>
              <a:t>Адасқан әріптер</a:t>
            </a:r>
          </a:p>
          <a:p>
            <a:pPr marL="514350" indent="-514350">
              <a:buAutoNum type="arabicPeriod"/>
            </a:pPr>
            <a:r>
              <a:rPr lang="kk-KZ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лсадй                                 </a:t>
            </a:r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_______________</a:t>
            </a:r>
            <a:endParaRPr lang="kk-KZ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kk-KZ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зиадйн                              _______________</a:t>
            </a:r>
          </a:p>
          <a:p>
            <a:pPr marL="514350" indent="-514350">
              <a:buAutoNum type="arabicPeriod"/>
            </a:pPr>
            <a:r>
              <a:rPr lang="kk-KZ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манаияиц                        _______________</a:t>
            </a:r>
          </a:p>
          <a:p>
            <a:pPr marL="514350" indent="-514350">
              <a:buAutoNum type="arabicPeriod"/>
            </a:pPr>
            <a:r>
              <a:rPr lang="kk-KZ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тцянрпезеаи                   _______________</a:t>
            </a:r>
          </a:p>
          <a:p>
            <a:pPr marL="514350" indent="-514350">
              <a:buAutoNum type="arabicPeriod"/>
            </a:pPr>
            <a:r>
              <a:rPr lang="kk-KZ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іуістіркр                          _______________</a:t>
            </a:r>
          </a:p>
          <a:p>
            <a:pPr marL="514350" indent="-514350">
              <a:buAutoNum type="arabicPeriod"/>
            </a:pPr>
            <a:r>
              <a:rPr lang="kk-KZ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тыабарм                         ________________</a:t>
            </a:r>
          </a:p>
          <a:p>
            <a:pPr marL="0" indent="0">
              <a:buNone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8305800" y="5905500"/>
            <a:ext cx="1097280" cy="335280"/>
          </a:xfrm>
          <a:prstGeom prst="round2Diag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75-100%</a:t>
            </a:r>
          </a:p>
        </p:txBody>
      </p:sp>
    </p:spTree>
    <p:extLst>
      <p:ext uri="{BB962C8B-B14F-4D97-AF65-F5344CB8AC3E}">
        <p14:creationId xmlns:p14="http://schemas.microsoft.com/office/powerpoint/2010/main" val="20396842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52650" y="365127"/>
            <a:ext cx="7886700" cy="751497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kk-KZ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</a:t>
            </a:r>
            <a:r>
              <a:rPr lang="kk-KZ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Қорытынды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2464599"/>
              </p:ext>
            </p:extLst>
          </p:nvPr>
        </p:nvGraphicFramePr>
        <p:xfrm>
          <a:off x="2995980" y="1873737"/>
          <a:ext cx="6556402" cy="136644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36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6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3643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9574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7849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9109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IV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Жалпы</a:t>
                      </a: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балл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</a:t>
                      </a:r>
                      <a:r>
                        <a:rPr lang="kk-K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ға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54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балл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3057526" y="3571359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860431" y="3626758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«5»-75-100%</a:t>
            </a:r>
          </a:p>
          <a:p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«4»-50-75%</a:t>
            </a:r>
          </a:p>
          <a:p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«3»-25-50%</a:t>
            </a:r>
          </a:p>
        </p:txBody>
      </p:sp>
    </p:spTree>
    <p:extLst>
      <p:ext uri="{BB962C8B-B14F-4D97-AF65-F5344CB8AC3E}">
        <p14:creationId xmlns:p14="http://schemas.microsoft.com/office/powerpoint/2010/main" val="28772802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31704" y="836712"/>
            <a:ext cx="8280920" cy="4608512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kk-KZ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kk-KZ" sz="4400" b="1" dirty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Қатемен жұмыс</a:t>
            </a:r>
            <a:endParaRPr lang="ru-RU" b="1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kk-KZ" sz="4400" b="1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22404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29194" y="214290"/>
            <a:ext cx="3214678" cy="78581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Рольдік-сюжеттік ойын: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29194" y="1214422"/>
            <a:ext cx="3214678" cy="78581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Қимыл-қозғалыс ойындары: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29194" y="3286124"/>
            <a:ext cx="3214678" cy="78581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Логикалық ойындар: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29194" y="2285992"/>
            <a:ext cx="3214678" cy="78581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Дидактикалық ойындар: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29194" y="5500702"/>
            <a:ext cx="3214678" cy="78581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Драмалық ойындар: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29194" y="4429132"/>
            <a:ext cx="3214678" cy="78581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Шығармашылық ойындар: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право 11"/>
          <p:cNvSpPr/>
          <p:nvPr/>
        </p:nvSpPr>
        <p:spPr>
          <a:xfrm>
            <a:off x="5189600" y="428604"/>
            <a:ext cx="978408" cy="48463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5189600" y="1285860"/>
            <a:ext cx="978408" cy="48463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трелка вправо 13"/>
          <p:cNvSpPr/>
          <p:nvPr/>
        </p:nvSpPr>
        <p:spPr>
          <a:xfrm>
            <a:off x="5118162" y="2357430"/>
            <a:ext cx="978408" cy="48463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трелка вправо 14"/>
          <p:cNvSpPr/>
          <p:nvPr/>
        </p:nvSpPr>
        <p:spPr>
          <a:xfrm>
            <a:off x="5118162" y="5643578"/>
            <a:ext cx="978408" cy="48463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трелка вправо 17"/>
          <p:cNvSpPr/>
          <p:nvPr/>
        </p:nvSpPr>
        <p:spPr>
          <a:xfrm>
            <a:off x="5118162" y="3357562"/>
            <a:ext cx="978408" cy="48463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трелка вправо 18"/>
          <p:cNvSpPr/>
          <p:nvPr/>
        </p:nvSpPr>
        <p:spPr>
          <a:xfrm>
            <a:off x="5189600" y="4572008"/>
            <a:ext cx="978408" cy="48463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273108" y="285728"/>
            <a:ext cx="4143372" cy="71438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сабақта танысқан</a:t>
            </a:r>
            <a:r>
              <a:rPr lang="kk-KZ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ертегі кейіпкерлерін кейіптендіру, сомдауға;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6273108" y="1214422"/>
            <a:ext cx="4143372" cy="71438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топтасып, тізбектеле жүруді, дене жаттығуларын жасауға;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6344546" y="2143116"/>
            <a:ext cx="4071934" cy="78581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заттардың түсін анықтау, ұзын-қысқа, аласа-биік ұғымдарын ұғынуға, сандарды тануға;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6344546" y="3214686"/>
            <a:ext cx="4071934" cy="71438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0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заттарды пайдалануға, орналастыра білуге</a:t>
            </a:r>
            <a:endParaRPr lang="ru-RU" sz="20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6344546" y="4357694"/>
            <a:ext cx="4071934" cy="71438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геометриялық пішіндерді пайдалана отырып, заттарды құрастыруға;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6344546" y="5286388"/>
            <a:ext cx="4071934" cy="121444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адамгершілік тәрбиесі тақырыбында оқылған ертегі, әңгімелерді рольге бөліп орындауға үйретеді.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 rot="16200000">
            <a:off x="-2249600" y="3024364"/>
            <a:ext cx="58896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Ойын арқылы оқыту технологиясы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459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Дидактикалық</a:t>
            </a:r>
            <a:r>
              <a:rPr lang="ru-RU" b="1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ойын</a:t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50" t="10500" r="8876" b="13001"/>
          <a:stretch/>
        </p:blipFill>
        <p:spPr>
          <a:xfrm>
            <a:off x="2959608" y="1268760"/>
            <a:ext cx="6777224" cy="4608512"/>
          </a:xfrm>
        </p:spPr>
      </p:pic>
      <p:sp>
        <p:nvSpPr>
          <p:cNvPr id="5" name="Прямоугольник 4"/>
          <p:cNvSpPr/>
          <p:nvPr/>
        </p:nvSpPr>
        <p:spPr>
          <a:xfrm>
            <a:off x="2959608" y="2852936"/>
            <a:ext cx="1192176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959608" y="5229200"/>
            <a:ext cx="169623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719736" y="5579667"/>
            <a:ext cx="6192688" cy="80166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8905084" y="4902585"/>
            <a:ext cx="1223364" cy="6770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8036364" y="3212976"/>
            <a:ext cx="1192176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9140744" y="1110463"/>
            <a:ext cx="1316944" cy="65764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784016" y="1178456"/>
            <a:ext cx="1367768" cy="5896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61483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k-KZ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Логикалық ойындар</a:t>
            </a:r>
            <a:b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құрылғыларды</a:t>
            </a:r>
            <a:r>
              <a:rPr lang="ru-RU" sz="36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топтастыру</a:t>
            </a:r>
            <a:r>
              <a:rPr lang="ru-RU" sz="360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тапсырмасы</a:t>
            </a:r>
            <a:endParaRPr lang="ru-RU" sz="3600" dirty="0">
              <a:solidFill>
                <a:srgbClr val="002060"/>
              </a:solidFill>
              <a:effectLst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556792"/>
            <a:ext cx="7097108" cy="4608512"/>
          </a:xfrm>
        </p:spPr>
      </p:pic>
    </p:spTree>
    <p:extLst>
      <p:ext uri="{BB962C8B-B14F-4D97-AF65-F5344CB8AC3E}">
        <p14:creationId xmlns:p14="http://schemas.microsoft.com/office/powerpoint/2010/main" val="6749131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k-KZ" sz="4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ІІІ. Тапсырмалар беру </a:t>
            </a:r>
            <a:br>
              <a:rPr lang="en-US" sz="4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k-KZ" dirty="0"/>
          </a:p>
          <a:p>
            <a:r>
              <a:rPr lang="en-US" sz="4000" b="1" dirty="0">
                <a:latin typeface="Batang" panose="02030600000101010101" pitchFamily="18" charset="-127"/>
                <a:ea typeface="Batang" panose="02030600000101010101" pitchFamily="18" charset="-127"/>
              </a:rPr>
              <a:t>Google forms</a:t>
            </a:r>
            <a:endParaRPr lang="kk-KZ" sz="4000" b="1" dirty="0"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r>
              <a:rPr lang="en-US" sz="4000" b="1" dirty="0" err="1">
                <a:latin typeface="Batang" panose="02030600000101010101" pitchFamily="18" charset="-127"/>
                <a:ea typeface="Batang" panose="02030600000101010101" pitchFamily="18" charset="-127"/>
              </a:rPr>
              <a:t>LearningApps</a:t>
            </a:r>
            <a:r>
              <a:rPr lang="en-US" sz="4000" b="1" dirty="0">
                <a:latin typeface="Batang" panose="02030600000101010101" pitchFamily="18" charset="-127"/>
                <a:ea typeface="Batang" panose="02030600000101010101" pitchFamily="18" charset="-127"/>
              </a:rPr>
              <a:t>, </a:t>
            </a:r>
            <a:endParaRPr lang="kk-KZ" sz="4000" b="1" dirty="0"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r>
              <a:rPr lang="en-US" sz="4000" b="1" dirty="0" err="1">
                <a:latin typeface="Batang" panose="02030600000101010101" pitchFamily="18" charset="-127"/>
                <a:ea typeface="Batang" panose="02030600000101010101" pitchFamily="18" charset="-127"/>
              </a:rPr>
              <a:t>Simpoll</a:t>
            </a:r>
            <a:r>
              <a:rPr lang="en-US" sz="4000" b="1" dirty="0">
                <a:latin typeface="Batang" panose="02030600000101010101" pitchFamily="18" charset="-127"/>
                <a:ea typeface="Batang" panose="02030600000101010101" pitchFamily="18" charset="-127"/>
              </a:rPr>
              <a:t>, </a:t>
            </a:r>
            <a:endParaRPr lang="kk-KZ" sz="4000" b="1" dirty="0"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r>
              <a:rPr lang="en-US" sz="4000" b="1" dirty="0" err="1">
                <a:latin typeface="Batang" panose="02030600000101010101" pitchFamily="18" charset="-127"/>
                <a:ea typeface="Batang" panose="02030600000101010101" pitchFamily="18" charset="-127"/>
              </a:rPr>
              <a:t>Quizlet</a:t>
            </a:r>
            <a:endParaRPr lang="kk-KZ" sz="4000" b="1" dirty="0"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404581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309</TotalTime>
  <Words>451</Words>
  <Application>Microsoft Office PowerPoint</Application>
  <PresentationFormat>Широкоэкранный</PresentationFormat>
  <Paragraphs>142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Солнцестояние</vt:lpstr>
      <vt:lpstr>  Мұнайлы ауданы «№7 жалпы білім беру орта мектебі» КММ</vt:lpstr>
      <vt:lpstr>Қашықтықтан оқытудың тиімді әдіс-тәсілдері</vt:lpstr>
      <vt:lpstr>І. Қашықтықтан оқыту кезінде жаңа тақырыпты ашу әдістері </vt:lpstr>
      <vt:lpstr>Презентация PowerPoint</vt:lpstr>
      <vt:lpstr>Презентация PowerPoint</vt:lpstr>
      <vt:lpstr>4 сурет 1 сөз</vt:lpstr>
      <vt:lpstr>ІІ. Сабақты түсіндіруде қолданылатын технологиялар </vt:lpstr>
      <vt:lpstr> “Тірек-сигналдар арқылы оқыту технологиясы” </vt:lpstr>
      <vt:lpstr>“Деңгейлеп-саралап оқыту технологиясы” </vt:lpstr>
      <vt:lpstr>                                                                      №7 орта мектеп</vt:lpstr>
      <vt:lpstr>        Бағалау критерийлері</vt:lpstr>
      <vt:lpstr>Презентация PowerPoint</vt:lpstr>
      <vt:lpstr>Презентация PowerPoint</vt:lpstr>
      <vt:lpstr>      III-деңгей </vt:lpstr>
      <vt:lpstr> IV-деңгей </vt:lpstr>
      <vt:lpstr>               Қорытынды</vt:lpstr>
      <vt:lpstr>Презентация PowerPoint</vt:lpstr>
      <vt:lpstr>Презентация PowerPoint</vt:lpstr>
      <vt:lpstr>Дидактикалық ойын </vt:lpstr>
      <vt:lpstr>Логикалық ойындар құрылғыларды топтастыру тапсырмасы</vt:lpstr>
      <vt:lpstr>ІІІ. Тапсырмалар беру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Қашықтықтан оқытудың тиімді әдіс-тәсілдері</dc:title>
  <dc:creator>Пользователь</dc:creator>
  <cp:lastModifiedBy>alia.sisenbaevna@gmail.com</cp:lastModifiedBy>
  <cp:revision>22</cp:revision>
  <dcterms:created xsi:type="dcterms:W3CDTF">2020-08-12T06:24:59Z</dcterms:created>
  <dcterms:modified xsi:type="dcterms:W3CDTF">2020-08-19T11:41:46Z</dcterms:modified>
</cp:coreProperties>
</file>