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ECFF"/>
    <a:srgbClr val="000099"/>
    <a:srgbClr val="0033CC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75B2F76-B46B-4BF8-A84D-011EC7F5C020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A51E923-30EC-4C9E-9DD5-D713B63DB41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55776" y="1916832"/>
            <a:ext cx="44216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i="1" dirty="0" smtClean="0">
                <a:solidFill>
                  <a:srgbClr val="FF0000"/>
                </a:solidFill>
              </a:rPr>
              <a:t>August Pedagogical Conference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786690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Aktau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city</a:t>
            </a:r>
          </a:p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“Gymnasium 13”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52690" y="2492896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Bookman Old Style" pitchFamily="18" charset="0"/>
              </a:rPr>
              <a:t>Report</a:t>
            </a:r>
            <a:endParaRPr lang="ru-RU" sz="3200" dirty="0">
              <a:latin typeface="Bookman Old Styl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8554" y="3259840"/>
            <a:ext cx="5256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“ How to create and conduct a formative and summative assessment with </a:t>
            </a:r>
            <a:r>
              <a:rPr lang="en-US" sz="2000" dirty="0" err="1" smtClean="0"/>
              <a:t>GoFormative</a:t>
            </a:r>
            <a:r>
              <a:rPr lang="en-US" sz="2000" dirty="0" smtClean="0"/>
              <a:t>? “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555776" y="4509120"/>
            <a:ext cx="3935244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 prepared by</a:t>
            </a:r>
          </a:p>
          <a:p>
            <a:r>
              <a:rPr lang="en-US" dirty="0" smtClean="0"/>
              <a:t>Teacher of English </a:t>
            </a:r>
            <a:r>
              <a:rPr lang="en-US" dirty="0" err="1" smtClean="0"/>
              <a:t>Uralbayeva</a:t>
            </a:r>
            <a:r>
              <a:rPr lang="en-US" dirty="0" smtClean="0"/>
              <a:t> </a:t>
            </a:r>
            <a:r>
              <a:rPr lang="en-US" dirty="0" err="1" smtClean="0"/>
              <a:t>Akmaral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algn="ctr"/>
            <a:r>
              <a:rPr lang="en-US" sz="1400" dirty="0" smtClean="0"/>
              <a:t>Academic year 2020-2021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3165559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03648" y="1268760"/>
            <a:ext cx="66247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Aim</a:t>
            </a:r>
          </a:p>
          <a:p>
            <a:pPr algn="ctr"/>
            <a:endParaRPr lang="en-US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Organization of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Summative  Assessment tasks using  </a:t>
            </a:r>
            <a:r>
              <a:rPr lang="en-US" sz="3600" b="1" u="sng" dirty="0" err="1" smtClean="0">
                <a:latin typeface="Times New Roman" pitchFamily="18" charset="0"/>
                <a:cs typeface="Times New Roman" pitchFamily="18" charset="0"/>
              </a:rPr>
              <a:t>GoFormative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platform in the context of distance learning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6237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92696"/>
            <a:ext cx="4608513" cy="368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4375696"/>
            <a:ext cx="73448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Distance learning, also called distance education, e-learning, and online learning, form of education in which the main elements include physical separation of teachers and students during instruction and the use of various technologies to facilitate student-teacher and student-student communication.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98724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9" y="5013176"/>
            <a:ext cx="56646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This is the essential and effective learning system that we strive for.</a:t>
            </a:r>
            <a:endParaRPr lang="ru-RU" sz="2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20688"/>
            <a:ext cx="5664629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30152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0" y="719138"/>
            <a:ext cx="5688013" cy="541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52263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908720"/>
            <a:ext cx="6840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USING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TECHNOLOGIES FOR FORMATIVE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SUMMATIVE ASSESSMENTS</a:t>
            </a: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01912" y="1916832"/>
            <a:ext cx="633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/>
              <a:t>There are lots of web services for </a:t>
            </a:r>
            <a:r>
              <a:rPr lang="en-US" sz="2000" dirty="0"/>
              <a:t>schools that aims to simplify creating, distributing, and grading assignments.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07704" y="2828836"/>
            <a:ext cx="540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Google Classroom,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Classtime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Learning Apps, Google Forms, MS Forms, MS Teams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 e-mails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Skype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WhatsApp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168" y="3869074"/>
            <a:ext cx="6662737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2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1" y="0"/>
            <a:ext cx="7851775" cy="543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8883">
            <a:off x="75550" y="352694"/>
            <a:ext cx="182245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216" y="1290757"/>
            <a:ext cx="1066800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40428">
            <a:off x="5898074" y="4162044"/>
            <a:ext cx="648072" cy="1032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2400" y="5432425"/>
            <a:ext cx="8928992" cy="13015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000FF"/>
                </a:solidFill>
              </a:rPr>
              <a:t>Formative</a:t>
            </a:r>
            <a:r>
              <a:rPr lang="en-US" dirty="0"/>
              <a:t>, which is also known as </a:t>
            </a:r>
            <a:r>
              <a:rPr lang="en-US" dirty="0" err="1">
                <a:solidFill>
                  <a:srgbClr val="0000FF"/>
                </a:solidFill>
              </a:rPr>
              <a:t>GoFormative</a:t>
            </a:r>
            <a:r>
              <a:rPr lang="en-US" dirty="0"/>
              <a:t>, is a web-based tool that allows teachers to create digital formative assessments, tasks, or assignments that are easily accessible from any electronic device</a:t>
            </a:r>
            <a:r>
              <a:rPr lang="en-US" dirty="0" smtClean="0"/>
              <a:t>: laptop</a:t>
            </a:r>
            <a:r>
              <a:rPr lang="en-US" dirty="0"/>
              <a:t>, tablet, or smartphone.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37779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89" y="2438000"/>
            <a:ext cx="7778750" cy="406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51520" y="61736"/>
            <a:ext cx="8758688" cy="2376264"/>
          </a:xfrm>
          <a:prstGeom prst="roundRect">
            <a:avLst/>
          </a:prstGeom>
          <a:solidFill>
            <a:srgbClr val="CCE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Formative is a web-based tool that allows teachers to create assignments, deliver them to students, receive results, and provide individualized feedback in real-time</a:t>
            </a:r>
            <a:r>
              <a:rPr lang="en-US" sz="2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Accounts are free for teachers and students. APPROACH. Teachers can set up new accounts through a link on the company website.</a:t>
            </a:r>
            <a:endParaRPr lang="ru-RU" sz="24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789040"/>
            <a:ext cx="1347787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2272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6" y="620688"/>
            <a:ext cx="9144000" cy="580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68760"/>
            <a:ext cx="29083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36912"/>
            <a:ext cx="1139825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9786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3" y="471488"/>
            <a:ext cx="8931275" cy="591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8995">
            <a:off x="323527" y="3161707"/>
            <a:ext cx="2066925" cy="163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52074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663"/>
            <a:ext cx="9144000" cy="590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60325"/>
            <a:ext cx="133508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427062"/>
            <a:ext cx="133508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18357"/>
            <a:ext cx="133508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47997">
            <a:off x="2295201" y="3647397"/>
            <a:ext cx="1335087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289212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37" y="188640"/>
            <a:ext cx="8791575" cy="5097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олилиния 3"/>
          <p:cNvSpPr/>
          <p:nvPr/>
        </p:nvSpPr>
        <p:spPr>
          <a:xfrm>
            <a:off x="115528" y="1773936"/>
            <a:ext cx="2230901" cy="880834"/>
          </a:xfrm>
          <a:custGeom>
            <a:avLst/>
            <a:gdLst>
              <a:gd name="connsiteX0" fmla="*/ 222800 w 2230901"/>
              <a:gd name="connsiteY0" fmla="*/ 0 h 880834"/>
              <a:gd name="connsiteX1" fmla="*/ 85640 w 2230901"/>
              <a:gd name="connsiteY1" fmla="*/ 585216 h 880834"/>
              <a:gd name="connsiteX2" fmla="*/ 1365800 w 2230901"/>
              <a:gd name="connsiteY2" fmla="*/ 868680 h 880834"/>
              <a:gd name="connsiteX3" fmla="*/ 2152184 w 2230901"/>
              <a:gd name="connsiteY3" fmla="*/ 201168 h 880834"/>
              <a:gd name="connsiteX4" fmla="*/ 2161328 w 2230901"/>
              <a:gd name="connsiteY4" fmla="*/ 164592 h 88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0901" h="880834">
                <a:moveTo>
                  <a:pt x="222800" y="0"/>
                </a:moveTo>
                <a:cubicBezTo>
                  <a:pt x="58970" y="220218"/>
                  <a:pt x="-104860" y="440436"/>
                  <a:pt x="85640" y="585216"/>
                </a:cubicBezTo>
                <a:cubicBezTo>
                  <a:pt x="276140" y="729996"/>
                  <a:pt x="1021376" y="932688"/>
                  <a:pt x="1365800" y="868680"/>
                </a:cubicBezTo>
                <a:cubicBezTo>
                  <a:pt x="1710224" y="804672"/>
                  <a:pt x="2019596" y="318516"/>
                  <a:pt x="2152184" y="201168"/>
                </a:cubicBezTo>
                <a:cubicBezTo>
                  <a:pt x="2284772" y="83820"/>
                  <a:pt x="2223050" y="124206"/>
                  <a:pt x="2161328" y="164592"/>
                </a:cubicBez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5528" y="5229200"/>
            <a:ext cx="8895659" cy="1383257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Assessment of learning, those end of the term or year summative or interim assessments, are designed to determine the measure of a student's learning.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1590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332656"/>
            <a:ext cx="8924925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320606"/>
            <a:ext cx="1993900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419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93738"/>
            <a:ext cx="7772400" cy="546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лилиния 2"/>
          <p:cNvSpPr/>
          <p:nvPr/>
        </p:nvSpPr>
        <p:spPr>
          <a:xfrm>
            <a:off x="1281140" y="2188640"/>
            <a:ext cx="1664551" cy="2421758"/>
          </a:xfrm>
          <a:custGeom>
            <a:avLst/>
            <a:gdLst>
              <a:gd name="connsiteX0" fmla="*/ 163612 w 1664551"/>
              <a:gd name="connsiteY0" fmla="*/ 179656 h 2421758"/>
              <a:gd name="connsiteX1" fmla="*/ 117892 w 1664551"/>
              <a:gd name="connsiteY1" fmla="*/ 2063320 h 2421758"/>
              <a:gd name="connsiteX2" fmla="*/ 1489492 w 1664551"/>
              <a:gd name="connsiteY2" fmla="*/ 2255344 h 2421758"/>
              <a:gd name="connsiteX3" fmla="*/ 1544356 w 1664551"/>
              <a:gd name="connsiteY3" fmla="*/ 207088 h 2421758"/>
              <a:gd name="connsiteX4" fmla="*/ 556804 w 1664551"/>
              <a:gd name="connsiteY4" fmla="*/ 69928 h 2421758"/>
              <a:gd name="connsiteX5" fmla="*/ 556804 w 1664551"/>
              <a:gd name="connsiteY5" fmla="*/ 69928 h 2421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64551" h="2421758">
                <a:moveTo>
                  <a:pt x="163612" y="179656"/>
                </a:moveTo>
                <a:cubicBezTo>
                  <a:pt x="30262" y="948514"/>
                  <a:pt x="-103088" y="1717372"/>
                  <a:pt x="117892" y="2063320"/>
                </a:cubicBezTo>
                <a:cubicBezTo>
                  <a:pt x="338872" y="2409268"/>
                  <a:pt x="1251748" y="2564716"/>
                  <a:pt x="1489492" y="2255344"/>
                </a:cubicBezTo>
                <a:cubicBezTo>
                  <a:pt x="1727236" y="1945972"/>
                  <a:pt x="1699804" y="571324"/>
                  <a:pt x="1544356" y="207088"/>
                </a:cubicBezTo>
                <a:cubicBezTo>
                  <a:pt x="1388908" y="-157148"/>
                  <a:pt x="556804" y="69928"/>
                  <a:pt x="556804" y="69928"/>
                </a:cubicBezTo>
                <a:lnTo>
                  <a:pt x="556804" y="69928"/>
                </a:lnTo>
              </a:path>
            </a:pathLst>
          </a:cu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лилиния 3"/>
          <p:cNvSpPr/>
          <p:nvPr/>
        </p:nvSpPr>
        <p:spPr>
          <a:xfrm>
            <a:off x="3146950" y="2068764"/>
            <a:ext cx="4415759" cy="2578238"/>
          </a:xfrm>
          <a:custGeom>
            <a:avLst/>
            <a:gdLst>
              <a:gd name="connsiteX0" fmla="*/ 428354 w 4415759"/>
              <a:gd name="connsiteY0" fmla="*/ 98364 h 2578238"/>
              <a:gd name="connsiteX1" fmla="*/ 172322 w 4415759"/>
              <a:gd name="connsiteY1" fmla="*/ 518988 h 2578238"/>
              <a:gd name="connsiteX2" fmla="*/ 236330 w 4415759"/>
              <a:gd name="connsiteY2" fmla="*/ 2311212 h 2578238"/>
              <a:gd name="connsiteX3" fmla="*/ 3006962 w 4415759"/>
              <a:gd name="connsiteY3" fmla="*/ 2512380 h 2578238"/>
              <a:gd name="connsiteX4" fmla="*/ 4049378 w 4415759"/>
              <a:gd name="connsiteY4" fmla="*/ 2356932 h 2578238"/>
              <a:gd name="connsiteX5" fmla="*/ 4259690 w 4415759"/>
              <a:gd name="connsiteY5" fmla="*/ 272100 h 2578238"/>
              <a:gd name="connsiteX6" fmla="*/ 1845674 w 4415759"/>
              <a:gd name="connsiteY6" fmla="*/ 25212 h 2578238"/>
              <a:gd name="connsiteX7" fmla="*/ 1845674 w 4415759"/>
              <a:gd name="connsiteY7" fmla="*/ 25212 h 2578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15759" h="2578238">
                <a:moveTo>
                  <a:pt x="428354" y="98364"/>
                </a:moveTo>
                <a:cubicBezTo>
                  <a:pt x="316340" y="124272"/>
                  <a:pt x="204326" y="150180"/>
                  <a:pt x="172322" y="518988"/>
                </a:cubicBezTo>
                <a:cubicBezTo>
                  <a:pt x="140318" y="887796"/>
                  <a:pt x="-236110" y="1978980"/>
                  <a:pt x="236330" y="2311212"/>
                </a:cubicBezTo>
                <a:cubicBezTo>
                  <a:pt x="708770" y="2643444"/>
                  <a:pt x="2371454" y="2504760"/>
                  <a:pt x="3006962" y="2512380"/>
                </a:cubicBezTo>
                <a:cubicBezTo>
                  <a:pt x="3642470" y="2520000"/>
                  <a:pt x="3840590" y="2730312"/>
                  <a:pt x="4049378" y="2356932"/>
                </a:cubicBezTo>
                <a:cubicBezTo>
                  <a:pt x="4258166" y="1983552"/>
                  <a:pt x="4626974" y="660720"/>
                  <a:pt x="4259690" y="272100"/>
                </a:cubicBezTo>
                <a:cubicBezTo>
                  <a:pt x="3892406" y="-116520"/>
                  <a:pt x="1845674" y="25212"/>
                  <a:pt x="1845674" y="25212"/>
                </a:cubicBezTo>
                <a:lnTo>
                  <a:pt x="1845674" y="25212"/>
                </a:ln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860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066" y="620688"/>
            <a:ext cx="6767513" cy="432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01837" y="5085184"/>
            <a:ext cx="68839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This screenshot gives you a preview of the “editing’ phase when creating your task in Formative.</a:t>
            </a:r>
            <a:endParaRPr lang="ru-RU" sz="24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7386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7224"/>
            <a:ext cx="7920880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4869160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Once your task is created, it can be assigned using the “assign” function of Formative.</a:t>
            </a:r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34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298450"/>
            <a:ext cx="8961437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272575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242888"/>
            <a:ext cx="7851775" cy="637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4476200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Finally, this screenshot shows captures how student responses are presented in within the Formative Task.</a:t>
            </a: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9296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944563"/>
            <a:ext cx="7035800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506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6"/>
            <a:ext cx="7486650" cy="444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39552" y="5229200"/>
            <a:ext cx="8064896" cy="1224136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You can download and save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students’ assignments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excel format</a:t>
            </a:r>
            <a:endParaRPr lang="ru-RU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65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2557463"/>
            <a:ext cx="7078663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614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2564904"/>
            <a:ext cx="6912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0000FF"/>
                </a:solidFill>
                <a:latin typeface="Comic Sans MS" pitchFamily="66" charset="0"/>
              </a:rPr>
              <a:t>Thank you for your attention !</a:t>
            </a:r>
            <a:endParaRPr lang="ru-RU" sz="54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14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415</TotalTime>
  <Words>351</Words>
  <Application>Microsoft Office PowerPoint</Application>
  <PresentationFormat>Экран (4:3)</PresentationFormat>
  <Paragraphs>26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Кнопка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13</cp:revision>
  <dcterms:created xsi:type="dcterms:W3CDTF">2020-08-12T13:01:07Z</dcterms:created>
  <dcterms:modified xsi:type="dcterms:W3CDTF">2020-08-13T14:10:45Z</dcterms:modified>
</cp:coreProperties>
</file>