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68" r:id="rId4"/>
    <p:sldId id="258" r:id="rId5"/>
    <p:sldId id="263" r:id="rId6"/>
    <p:sldId id="262" r:id="rId7"/>
    <p:sldId id="269" r:id="rId8"/>
    <p:sldId id="272" r:id="rId9"/>
    <p:sldId id="266" r:id="rId10"/>
    <p:sldId id="271" r:id="rId11"/>
    <p:sldId id="273" r:id="rId12"/>
    <p:sldId id="270" r:id="rId1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FF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viewProps" Target="viewProp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11.10.2020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11.10.2020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11.10.2020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11.10.2020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11.10.2020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11.10.2020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11.10.2020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11.10.2020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11.10.2020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11.10.2020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11.10.2020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8" name="Rounded Rectangle 7"/>
          <p:cNvSpPr/>
          <p:nvPr/>
        </p:nvSpPr>
        <p:spPr>
          <a:xfrm>
            <a:off x="91440" y="101600"/>
            <a:ext cx="8961120" cy="6664960"/>
          </a:xfrm>
          <a:prstGeom prst="roundRect">
            <a:avLst>
              <a:gd name="adj" fmla="val 1735"/>
            </a:avLst>
          </a:prstGeom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11.10.2020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Rectangle 8"/>
          <p:cNvSpPr/>
          <p:nvPr/>
        </p:nvSpPr>
        <p:spPr>
          <a:xfrm>
            <a:off x="345440" y="2942602"/>
            <a:ext cx="7147931" cy="2463800"/>
          </a:xfrm>
          <a:prstGeom prst="rect">
            <a:avLst/>
          </a:prstGeom>
          <a:solidFill>
            <a:srgbClr val="FFFFFF">
              <a:alpha val="83000"/>
            </a:srgbClr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7572652" y="2944634"/>
            <a:ext cx="1190348" cy="2459736"/>
          </a:xfrm>
          <a:prstGeom prst="rect">
            <a:avLst/>
          </a:prstGeom>
          <a:solidFill>
            <a:srgbClr val="FFFFFF">
              <a:alpha val="83000"/>
            </a:srgbClr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/>
          <p:cNvSpPr/>
          <p:nvPr/>
        </p:nvSpPr>
        <p:spPr>
          <a:xfrm>
            <a:off x="7712714" y="3136658"/>
            <a:ext cx="910224" cy="2075688"/>
          </a:xfrm>
          <a:prstGeom prst="rect">
            <a:avLst/>
          </a:prstGeom>
          <a:solidFill>
            <a:schemeClr val="accent3">
              <a:alpha val="70000"/>
            </a:schemeClr>
          </a:solidFill>
          <a:ln w="6350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/>
          <p:cNvSpPr/>
          <p:nvPr/>
        </p:nvSpPr>
        <p:spPr>
          <a:xfrm>
            <a:off x="445483" y="3055621"/>
            <a:ext cx="6947845" cy="2245359"/>
          </a:xfrm>
          <a:prstGeom prst="rect">
            <a:avLst/>
          </a:prstGeom>
          <a:solidFill>
            <a:srgbClr val="FFFFFF"/>
          </a:solidFill>
          <a:ln w="6350" cmpd="dbl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786826" y="4625268"/>
            <a:ext cx="762000" cy="457200"/>
          </a:xfrm>
        </p:spPr>
        <p:txBody>
          <a:bodyPr/>
          <a:lstStyle>
            <a:lvl1pPr algn="ctr">
              <a:defRPr sz="280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11" name="Rectangle 10"/>
          <p:cNvSpPr/>
          <p:nvPr/>
        </p:nvSpPr>
        <p:spPr>
          <a:xfrm>
            <a:off x="541822" y="4559276"/>
            <a:ext cx="6755166" cy="664367"/>
          </a:xfrm>
          <a:prstGeom prst="rect">
            <a:avLst/>
          </a:prstGeom>
          <a:solidFill>
            <a:schemeClr val="accent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/>
          <p:cNvSpPr/>
          <p:nvPr/>
        </p:nvSpPr>
        <p:spPr>
          <a:xfrm>
            <a:off x="538971" y="3139440"/>
            <a:ext cx="6760868" cy="2077720"/>
          </a:xfrm>
          <a:prstGeom prst="rect">
            <a:avLst/>
          </a:prstGeom>
          <a:noFill/>
          <a:ln w="6350" cmpd="dbl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42805" y="4648200"/>
            <a:ext cx="6553200" cy="457200"/>
          </a:xfrm>
        </p:spPr>
        <p:txBody>
          <a:bodyPr>
            <a:normAutofit/>
          </a:bodyPr>
          <a:lstStyle>
            <a:lvl1pPr marL="0" indent="0" algn="ctr">
              <a:buNone/>
              <a:defRPr sz="1800" cap="all" spc="300" baseline="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04705" y="3227033"/>
            <a:ext cx="6629400" cy="1219201"/>
          </a:xfrm>
        </p:spPr>
        <p:txBody>
          <a:bodyPr anchor="b" anchorCtr="0">
            <a:noAutofit/>
          </a:bodyPr>
          <a:lstStyle>
            <a:lvl1pPr>
              <a:defRPr sz="400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11.10.2020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8" name="Rounded Rectangle 7"/>
          <p:cNvSpPr/>
          <p:nvPr/>
        </p:nvSpPr>
        <p:spPr>
          <a:xfrm>
            <a:off x="91440" y="101600"/>
            <a:ext cx="8961120" cy="6664960"/>
          </a:xfrm>
          <a:prstGeom prst="roundRect">
            <a:avLst>
              <a:gd name="adj" fmla="val 1735"/>
            </a:avLst>
          </a:prstGeom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11.10.2020</a:t>
            </a:fld>
            <a:endParaRPr lang="ru-RU"/>
          </a:p>
        </p:txBody>
      </p:sp>
      <p:sp>
        <p:nvSpPr>
          <p:cNvPr id="13" name="Rectangle 12"/>
          <p:cNvSpPr/>
          <p:nvPr/>
        </p:nvSpPr>
        <p:spPr>
          <a:xfrm>
            <a:off x="451976" y="2946400"/>
            <a:ext cx="8265160" cy="2463800"/>
          </a:xfrm>
          <a:prstGeom prst="rect">
            <a:avLst/>
          </a:prstGeom>
          <a:solidFill>
            <a:srgbClr val="FFFFFF">
              <a:alpha val="83000"/>
            </a:srgbClr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/>
          <p:cNvSpPr/>
          <p:nvPr/>
        </p:nvSpPr>
        <p:spPr>
          <a:xfrm>
            <a:off x="567656" y="3048000"/>
            <a:ext cx="8033800" cy="2245359"/>
          </a:xfrm>
          <a:prstGeom prst="rect">
            <a:avLst/>
          </a:prstGeom>
          <a:solidFill>
            <a:srgbClr val="FFFFFF"/>
          </a:solidFill>
          <a:ln w="6350" cmpd="dbl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6" y="3200399"/>
            <a:ext cx="7696200" cy="1295401"/>
          </a:xfrm>
        </p:spPr>
        <p:txBody>
          <a:bodyPr anchor="b" anchorCtr="0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lang="en-US" sz="4000" kern="1200" cap="all" baseline="0" dirty="0">
                <a:solidFill>
                  <a:schemeClr val="accent1">
                    <a:lumMod val="5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5" name="Rectangle 14"/>
          <p:cNvSpPr/>
          <p:nvPr/>
        </p:nvSpPr>
        <p:spPr>
          <a:xfrm>
            <a:off x="675496" y="4541520"/>
            <a:ext cx="7818120" cy="664367"/>
          </a:xfrm>
          <a:prstGeom prst="rect">
            <a:avLst/>
          </a:prstGeom>
          <a:solidFill>
            <a:schemeClr val="accent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6456" y="4607510"/>
            <a:ext cx="7696200" cy="523783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 cap="all" spc="250" baseline="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4" name="Rectangle 13"/>
          <p:cNvSpPr/>
          <p:nvPr/>
        </p:nvSpPr>
        <p:spPr>
          <a:xfrm>
            <a:off x="675757" y="3124200"/>
            <a:ext cx="7817599" cy="2077720"/>
          </a:xfrm>
          <a:prstGeom prst="rect">
            <a:avLst/>
          </a:prstGeom>
          <a:noFill/>
          <a:ln w="6350" cmpd="dbl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6128" y="408372"/>
            <a:ext cx="8260672" cy="1039427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26128" y="1719071"/>
            <a:ext cx="4038600" cy="440740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719071"/>
            <a:ext cx="4038600" cy="440740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11.10.2020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6128" y="408372"/>
            <a:ext cx="8260672" cy="1039427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26128" y="1722438"/>
            <a:ext cx="4040188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sz="22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26128" y="2438400"/>
            <a:ext cx="4040188" cy="368776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722438"/>
            <a:ext cx="4041775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sz="22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438400"/>
            <a:ext cx="4041775" cy="368776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11.10.2020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11.10.2020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1" name="Rounded Rectangle 10"/>
          <p:cNvSpPr/>
          <p:nvPr/>
        </p:nvSpPr>
        <p:spPr>
          <a:xfrm>
            <a:off x="91440" y="101600"/>
            <a:ext cx="8961120" cy="6664960"/>
          </a:xfrm>
          <a:prstGeom prst="roundRect">
            <a:avLst>
              <a:gd name="adj" fmla="val 1735"/>
            </a:avLst>
          </a:prstGeom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11.10.2020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2" name="Rounded Rectangle 11"/>
          <p:cNvSpPr/>
          <p:nvPr/>
        </p:nvSpPr>
        <p:spPr>
          <a:xfrm>
            <a:off x="91440" y="101600"/>
            <a:ext cx="8961120" cy="6664960"/>
          </a:xfrm>
          <a:prstGeom prst="roundRect">
            <a:avLst>
              <a:gd name="adj" fmla="val 1735"/>
            </a:avLst>
          </a:prstGeom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6200" y="685800"/>
            <a:ext cx="4572000" cy="525780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11.10.2020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8" name="Rectangle 7"/>
          <p:cNvSpPr/>
          <p:nvPr/>
        </p:nvSpPr>
        <p:spPr>
          <a:xfrm>
            <a:off x="560034" y="1505712"/>
            <a:ext cx="2716566" cy="3523488"/>
          </a:xfrm>
          <a:prstGeom prst="rect">
            <a:avLst/>
          </a:prstGeom>
          <a:solidFill>
            <a:srgbClr val="FFFFFF">
              <a:alpha val="83000"/>
            </a:srgbClr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/>
          <p:cNvSpPr/>
          <p:nvPr/>
        </p:nvSpPr>
        <p:spPr>
          <a:xfrm>
            <a:off x="676690" y="1642472"/>
            <a:ext cx="2483254" cy="3234328"/>
          </a:xfrm>
          <a:prstGeom prst="rect">
            <a:avLst/>
          </a:prstGeom>
          <a:solidFill>
            <a:srgbClr val="FFFFFF"/>
          </a:solidFill>
          <a:ln w="6350" cmpd="dbl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69000" y="2971800"/>
            <a:ext cx="2298634" cy="1752600"/>
          </a:xfrm>
        </p:spPr>
        <p:txBody>
          <a:bodyPr/>
          <a:lstStyle>
            <a:lvl1pPr marL="0" indent="0">
              <a:spcBef>
                <a:spcPts val="400"/>
              </a:spcBef>
              <a:buNone/>
              <a:defRPr sz="1400">
                <a:solidFill>
                  <a:schemeClr val="accent1">
                    <a:lumMod val="5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9000" y="1734312"/>
            <a:ext cx="2298634" cy="1191620"/>
          </a:xfrm>
        </p:spPr>
        <p:txBody>
          <a:bodyPr anchor="b">
            <a:normAutofit/>
          </a:bodyPr>
          <a:lstStyle>
            <a:lvl1pPr algn="l">
              <a:defRPr sz="2000" b="0"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9" name="Rounded Rectangle 8"/>
          <p:cNvSpPr/>
          <p:nvPr/>
        </p:nvSpPr>
        <p:spPr>
          <a:xfrm>
            <a:off x="91440" y="101600"/>
            <a:ext cx="8961120" cy="6664960"/>
          </a:xfrm>
          <a:prstGeom prst="roundRect">
            <a:avLst>
              <a:gd name="adj" fmla="val 1735"/>
            </a:avLst>
          </a:prstGeom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685800" y="621437"/>
            <a:ext cx="7772400" cy="4331564"/>
          </a:xfrm>
          <a:solidFill>
            <a:schemeClr val="bg2"/>
          </a:solidFill>
          <a:ln>
            <a:noFill/>
          </a:ln>
          <a:effectLst>
            <a:softEdge rad="12700"/>
          </a:effectLst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11.10.2020</a:t>
            </a:fld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10" name="Rectangle 9"/>
          <p:cNvSpPr/>
          <p:nvPr/>
        </p:nvSpPr>
        <p:spPr>
          <a:xfrm>
            <a:off x="685800" y="4953000"/>
            <a:ext cx="7772400" cy="1371600"/>
          </a:xfrm>
          <a:prstGeom prst="rect">
            <a:avLst/>
          </a:prstGeom>
          <a:solidFill>
            <a:srgbClr val="FFFFFF">
              <a:alpha val="83000"/>
            </a:srgbClr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761999" y="5029200"/>
            <a:ext cx="7600765" cy="1202924"/>
          </a:xfrm>
          <a:prstGeom prst="rect">
            <a:avLst/>
          </a:prstGeom>
          <a:solidFill>
            <a:srgbClr val="FFFFFF"/>
          </a:solidFill>
          <a:ln w="6350" cmpd="dbl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3" name="Rectangle 12"/>
          <p:cNvSpPr/>
          <p:nvPr/>
        </p:nvSpPr>
        <p:spPr>
          <a:xfrm>
            <a:off x="914400" y="5638800"/>
            <a:ext cx="7328514" cy="451696"/>
          </a:xfrm>
          <a:prstGeom prst="rect">
            <a:avLst/>
          </a:prstGeom>
          <a:solidFill>
            <a:schemeClr val="accent1"/>
          </a:solidFill>
          <a:ln w="6350" cmpd="dbl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605589" y="5074920"/>
            <a:ext cx="7946136" cy="1097280"/>
          </a:xfrm>
          <a:prstGeom prst="rect">
            <a:avLst/>
          </a:prstGeom>
          <a:noFill/>
          <a:ln w="6350" cmpd="dbl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56289" y="5656556"/>
            <a:ext cx="7244736" cy="401715"/>
          </a:xfrm>
        </p:spPr>
        <p:txBody>
          <a:bodyPr anchor="ctr">
            <a:normAutofit/>
          </a:bodyPr>
          <a:lstStyle>
            <a:lvl1pPr marL="0" indent="0" algn="ctr">
              <a:buNone/>
              <a:defRPr sz="1500" cap="all" spc="250" baseline="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5105400"/>
            <a:ext cx="7328514" cy="523043"/>
          </a:xfrm>
        </p:spPr>
        <p:txBody>
          <a:bodyPr anchor="ctr" anchorCtr="0"/>
          <a:lstStyle>
            <a:lvl1pPr algn="ctr">
              <a:defRPr sz="2000" b="0"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11.10.2020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6861702" y="228600"/>
            <a:ext cx="1859280" cy="6122634"/>
          </a:xfrm>
          <a:prstGeom prst="rect">
            <a:avLst/>
          </a:prstGeom>
          <a:solidFill>
            <a:srgbClr val="FFFFFF">
              <a:alpha val="85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6955225" y="351409"/>
            <a:ext cx="1672235" cy="5877017"/>
          </a:xfrm>
          <a:prstGeom prst="rect">
            <a:avLst/>
          </a:prstGeom>
          <a:solidFill>
            <a:srgbClr val="FFFFFF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48577" y="395427"/>
            <a:ext cx="1485531" cy="5788981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380999"/>
            <a:ext cx="6172200" cy="5791201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11.10.2020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11.10.2020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7" name="Rounded Rectangle 6"/>
          <p:cNvSpPr/>
          <p:nvPr/>
        </p:nvSpPr>
        <p:spPr>
          <a:xfrm>
            <a:off x="91440" y="101600"/>
            <a:ext cx="8961120" cy="6664960"/>
          </a:xfrm>
          <a:prstGeom prst="roundRect">
            <a:avLst>
              <a:gd name="adj" fmla="val 1735"/>
            </a:avLst>
          </a:prstGeom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752600"/>
            <a:ext cx="8229600" cy="43735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2"/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11.10.2020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2"/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9" name="Rectangle 8"/>
          <p:cNvSpPr/>
          <p:nvPr/>
        </p:nvSpPr>
        <p:spPr>
          <a:xfrm>
            <a:off x="274320" y="278166"/>
            <a:ext cx="8595360" cy="1325880"/>
          </a:xfrm>
          <a:prstGeom prst="rect">
            <a:avLst/>
          </a:prstGeom>
          <a:solidFill>
            <a:srgbClr val="FFFFFF">
              <a:alpha val="83000"/>
            </a:srgbClr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372863" y="372862"/>
            <a:ext cx="8380520" cy="1118587"/>
          </a:xfrm>
          <a:prstGeom prst="rect">
            <a:avLst/>
          </a:prstGeom>
          <a:solidFill>
            <a:srgbClr val="FFFFFF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26128" y="408372"/>
            <a:ext cx="8260672" cy="103942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3500" kern="1200" cap="all" baseline="0">
          <a:solidFill>
            <a:schemeClr val="accent1">
              <a:lumMod val="75000"/>
            </a:schemeClr>
          </a:solidFill>
          <a:latin typeface="+mj-lt"/>
          <a:ea typeface="+mj-ea"/>
          <a:cs typeface="+mj-cs"/>
        </a:defRPr>
      </a:lvl1pPr>
    </p:titleStyle>
    <p:bodyStyle>
      <a:lvl1pPr marL="34290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640080" indent="-22860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2000" kern="1200">
          <a:solidFill>
            <a:schemeClr val="tx2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800" kern="1200">
          <a:solidFill>
            <a:schemeClr val="tx2"/>
          </a:solidFill>
          <a:latin typeface="+mn-lt"/>
          <a:ea typeface="+mn-ea"/>
          <a:cs typeface="+mn-cs"/>
        </a:defRPr>
      </a:lvl3pPr>
      <a:lvl4pPr marL="1280160" indent="-22860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4pPr>
      <a:lvl5pPr marL="1554480" indent="-228600" algn="l" defTabSz="914400" rtl="0" eaLnBrk="1" latinLnBrk="0" hangingPunct="1">
        <a:spcBef>
          <a:spcPct val="20000"/>
        </a:spcBef>
        <a:buClr>
          <a:schemeClr val="accent5"/>
        </a:buClr>
        <a:buFont typeface="Arial" pitchFamily="34" charset="0"/>
        <a:buChar char="•"/>
        <a:defRPr sz="16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73736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194560" indent="-18288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377440" indent="-18288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e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User\Desktop\Материалы для мектеп еду\0128719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539552" y="1196752"/>
            <a:ext cx="8064895" cy="38164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kk-KZ" dirty="0" smtClean="0"/>
          </a:p>
          <a:p>
            <a:pPr algn="ctr"/>
            <a:endParaRPr lang="kk-KZ" dirty="0"/>
          </a:p>
          <a:p>
            <a:pPr algn="ctr"/>
            <a:r>
              <a:rPr lang="kk-KZ" sz="40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Организация формативного оценивания</a:t>
            </a:r>
          </a:p>
          <a:p>
            <a:pPr algn="ctr"/>
            <a:endParaRPr lang="kk-KZ" dirty="0"/>
          </a:p>
          <a:p>
            <a:pPr algn="ctr"/>
            <a:endParaRPr lang="kk-KZ" dirty="0" smtClean="0"/>
          </a:p>
          <a:p>
            <a:pPr algn="ctr"/>
            <a:endParaRPr lang="kk-KZ" dirty="0" smtClean="0"/>
          </a:p>
          <a:p>
            <a:pPr algn="ctr"/>
            <a:endParaRPr lang="kk-KZ" dirty="0"/>
          </a:p>
          <a:p>
            <a:pPr algn="ctr"/>
            <a:endParaRPr lang="kk-KZ" dirty="0"/>
          </a:p>
          <a:p>
            <a:pPr algn="ctr"/>
            <a:endParaRPr lang="kk-KZ" dirty="0"/>
          </a:p>
          <a:p>
            <a:pPr algn="ctr"/>
            <a:endParaRPr lang="kk-KZ" dirty="0" smtClean="0"/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4571998" y="5013181"/>
            <a:ext cx="4032447" cy="1512163"/>
          </a:xfrm>
          <a:prstGeom prst="roundRect">
            <a:avLst/>
          </a:prstGeom>
          <a:ln>
            <a:solidFill>
              <a:srgbClr val="7030A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r"/>
            <a:endParaRPr lang="kk-KZ" b="1" dirty="0" smtClean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  <a:p>
            <a:pPr algn="r"/>
            <a:endParaRPr lang="kk-KZ" b="1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  <a:p>
            <a:pPr algn="r"/>
            <a:endParaRPr lang="kk-KZ" b="1" dirty="0" smtClean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  <a:p>
            <a:pPr algn="r"/>
            <a:r>
              <a:rPr lang="kk-KZ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Автор</a:t>
            </a:r>
            <a:r>
              <a:rPr lang="kk-KZ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: Тулегенова Алия Сериковна</a:t>
            </a:r>
          </a:p>
          <a:p>
            <a:pPr algn="r"/>
            <a:r>
              <a:rPr lang="kk-KZ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Учитель русского языка и литературы</a:t>
            </a:r>
          </a:p>
          <a:p>
            <a:pPr algn="r"/>
            <a:r>
              <a:rPr lang="kk-KZ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СШ №3 Мунайлинского </a:t>
            </a:r>
            <a:r>
              <a:rPr lang="kk-KZ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района</a:t>
            </a:r>
          </a:p>
          <a:p>
            <a:pPr algn="r"/>
            <a:endParaRPr lang="ru-RU" b="1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kk-KZ" dirty="0"/>
          </a:p>
          <a:p>
            <a:pPr algn="ctr"/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3640669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User\Desktop\Материалы для мектеп еду\0128719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445662" y="764704"/>
            <a:ext cx="8208912" cy="59093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fontAlgn="t"/>
            <a:r>
              <a:rPr lang="ru-RU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   </a:t>
            </a:r>
            <a:r>
              <a:rPr lang="ru-RU" sz="24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Формативное</a:t>
            </a:r>
            <a:r>
              <a:rPr lang="ru-RU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оценивание </a:t>
            </a:r>
            <a:r>
              <a:rPr lang="ru-RU" sz="24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- это непрерывный процесс обратной связи между учителем и учениками. Обратная связь может быть устной и письменной, формальной и неформальной. </a:t>
            </a:r>
            <a:endParaRPr lang="ru-RU" sz="2400" b="1" dirty="0" smtClean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 fontAlgn="t"/>
            <a:endParaRPr lang="ru-RU" sz="2400" b="1" dirty="0" smtClean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 fontAlgn="t"/>
            <a:r>
              <a:rPr lang="ru-RU" sz="24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   Это </a:t>
            </a:r>
            <a:r>
              <a:rPr lang="ru-RU" sz="24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постоянный процесс получения информации о достижениях ученика с целью корректировки дальнейших действий учащихся для достижения учебной цели</a:t>
            </a:r>
            <a:r>
              <a:rPr lang="ru-RU" sz="24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 fontAlgn="t"/>
            <a:endParaRPr lang="ru-RU" sz="2400" b="1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 fontAlgn="t"/>
            <a:r>
              <a:rPr lang="ru-RU" sz="24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    Применение </a:t>
            </a:r>
            <a:r>
              <a:rPr lang="ru-RU" sz="24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новых подходов в оценивании достижений учащихся способствует повышению мотивации учащихся к обучению, формированию навыков учебной самостоятельности, ответственности за собственное обучение</a:t>
            </a:r>
            <a:r>
              <a:rPr lang="ru-RU" sz="24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 fontAlgn="t"/>
            <a:endParaRPr lang="ru-RU" b="1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4517159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User\Desktop\Материалы для мектеп еду\0128719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755576" y="332656"/>
            <a:ext cx="763284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Задачи </a:t>
            </a:r>
            <a:r>
              <a:rPr lang="ru-RU" sz="2800" b="1" dirty="0" err="1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формативного</a:t>
            </a:r>
            <a:r>
              <a:rPr lang="ru-RU" sz="28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оценивания</a:t>
            </a:r>
          </a:p>
        </p:txBody>
      </p:sp>
      <p:grpSp>
        <p:nvGrpSpPr>
          <p:cNvPr id="4" name="Group 6"/>
          <p:cNvGrpSpPr>
            <a:grpSpLocks/>
          </p:cNvGrpSpPr>
          <p:nvPr/>
        </p:nvGrpSpPr>
        <p:grpSpPr bwMode="auto">
          <a:xfrm>
            <a:off x="3890962" y="1529756"/>
            <a:ext cx="1362075" cy="1322388"/>
            <a:chOff x="4320" y="1152"/>
            <a:chExt cx="414" cy="402"/>
          </a:xfrm>
        </p:grpSpPr>
        <p:sp>
          <p:nvSpPr>
            <p:cNvPr id="5" name="AutoShape 7"/>
            <p:cNvSpPr>
              <a:spLocks noChangeArrowheads="1"/>
            </p:cNvSpPr>
            <p:nvPr/>
          </p:nvSpPr>
          <p:spPr bwMode="gray">
            <a:xfrm>
              <a:off x="4320" y="1152"/>
              <a:ext cx="414" cy="402"/>
            </a:xfrm>
            <a:prstGeom prst="roundRect">
              <a:avLst>
                <a:gd name="adj" fmla="val 11921"/>
              </a:avLst>
            </a:prstGeom>
            <a:gradFill rotWithShape="1">
              <a:gsLst>
                <a:gs pos="0">
                  <a:schemeClr val="accent1"/>
                </a:gs>
                <a:gs pos="100000">
                  <a:schemeClr val="accent1">
                    <a:gamma/>
                    <a:shade val="69804"/>
                    <a:invGamma/>
                  </a:schemeClr>
                </a:gs>
              </a:gsLst>
              <a:lin ang="5400000" scaled="1"/>
            </a:gradFill>
            <a:ln w="25400">
              <a:solidFill>
                <a:srgbClr val="FEFEFE"/>
              </a:solidFill>
              <a:round/>
              <a:headEnd/>
              <a:tailEnd/>
            </a:ln>
            <a:effectLst>
              <a:outerShdw dist="53882" dir="2700000" algn="ctr" rotWithShape="0">
                <a:srgbClr val="000000">
                  <a:alpha val="50000"/>
                </a:srgbClr>
              </a:outerShdw>
            </a:effectLst>
          </p:spPr>
          <p:txBody>
            <a:bodyPr wrap="none" anchor="ctr"/>
            <a:lstStyle/>
            <a:p>
              <a:pPr algn="ctr"/>
              <a:r>
                <a:rPr lang="kk-KZ" sz="4400" b="1" dirty="0" smtClean="0">
                  <a:solidFill>
                    <a:schemeClr val="bg1"/>
                  </a:solidFill>
                </a:rPr>
                <a:t>1</a:t>
              </a:r>
              <a:endParaRPr lang="ru-RU" sz="4400" b="1" dirty="0">
                <a:solidFill>
                  <a:schemeClr val="bg1"/>
                </a:solidFill>
              </a:endParaRPr>
            </a:p>
          </p:txBody>
        </p:sp>
        <p:sp>
          <p:nvSpPr>
            <p:cNvPr id="6" name="Freeform 8"/>
            <p:cNvSpPr>
              <a:spLocks/>
            </p:cNvSpPr>
            <p:nvPr/>
          </p:nvSpPr>
          <p:spPr bwMode="gray">
            <a:xfrm>
              <a:off x="4346" y="1178"/>
              <a:ext cx="206" cy="201"/>
            </a:xfrm>
            <a:custGeom>
              <a:avLst/>
              <a:gdLst/>
              <a:ahLst/>
              <a:cxnLst>
                <a:cxn ang="0">
                  <a:pos x="118" y="0"/>
                </a:cxn>
                <a:cxn ang="0">
                  <a:pos x="0" y="118"/>
                </a:cxn>
                <a:cxn ang="0">
                  <a:pos x="0" y="589"/>
                </a:cxn>
                <a:cxn ang="0">
                  <a:pos x="161" y="174"/>
                </a:cxn>
                <a:cxn ang="0">
                  <a:pos x="589" y="0"/>
                </a:cxn>
                <a:cxn ang="0">
                  <a:pos x="118" y="0"/>
                </a:cxn>
              </a:cxnLst>
              <a:rect l="0" t="0" r="r" b="b"/>
              <a:pathLst>
                <a:path w="596" h="598">
                  <a:moveTo>
                    <a:pt x="118" y="0"/>
                  </a:moveTo>
                  <a:cubicBezTo>
                    <a:pt x="53" y="0"/>
                    <a:pt x="0" y="53"/>
                    <a:pt x="0" y="118"/>
                  </a:cubicBezTo>
                  <a:lnTo>
                    <a:pt x="0" y="589"/>
                  </a:lnTo>
                  <a:cubicBezTo>
                    <a:pt x="27" y="598"/>
                    <a:pt x="12" y="309"/>
                    <a:pt x="161" y="174"/>
                  </a:cubicBezTo>
                  <a:cubicBezTo>
                    <a:pt x="310" y="39"/>
                    <a:pt x="596" y="29"/>
                    <a:pt x="589" y="0"/>
                  </a:cubicBezTo>
                  <a:lnTo>
                    <a:pt x="118" y="0"/>
                  </a:lnTo>
                  <a:close/>
                </a:path>
              </a:pathLst>
            </a:custGeom>
            <a:gradFill rotWithShape="1">
              <a:gsLst>
                <a:gs pos="0">
                  <a:schemeClr val="accent1">
                    <a:gamma/>
                    <a:tint val="48627"/>
                    <a:invGamma/>
                  </a:schemeClr>
                </a:gs>
                <a:gs pos="50000">
                  <a:schemeClr val="accent1">
                    <a:alpha val="0"/>
                  </a:schemeClr>
                </a:gs>
                <a:gs pos="100000">
                  <a:schemeClr val="accent1">
                    <a:gamma/>
                    <a:tint val="48627"/>
                    <a:invGamma/>
                  </a:schemeClr>
                </a:gs>
              </a:gsLst>
              <a:lin ang="2700000" scaled="1"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</p:grpSp>
      <p:grpSp>
        <p:nvGrpSpPr>
          <p:cNvPr id="7" name="Group 15"/>
          <p:cNvGrpSpPr>
            <a:grpSpLocks/>
          </p:cNvGrpSpPr>
          <p:nvPr/>
        </p:nvGrpSpPr>
        <p:grpSpPr bwMode="auto">
          <a:xfrm>
            <a:off x="2582548" y="2830565"/>
            <a:ext cx="1362075" cy="1322387"/>
            <a:chOff x="4320" y="1152"/>
            <a:chExt cx="414" cy="402"/>
          </a:xfrm>
        </p:grpSpPr>
        <p:sp>
          <p:nvSpPr>
            <p:cNvPr id="8" name="AutoShape 16"/>
            <p:cNvSpPr>
              <a:spLocks noChangeArrowheads="1"/>
            </p:cNvSpPr>
            <p:nvPr/>
          </p:nvSpPr>
          <p:spPr bwMode="gray">
            <a:xfrm>
              <a:off x="4320" y="1152"/>
              <a:ext cx="414" cy="402"/>
            </a:xfrm>
            <a:prstGeom prst="roundRect">
              <a:avLst>
                <a:gd name="adj" fmla="val 11921"/>
              </a:avLst>
            </a:prstGeom>
            <a:gradFill rotWithShape="1">
              <a:gsLst>
                <a:gs pos="0">
                  <a:schemeClr val="folHlink"/>
                </a:gs>
                <a:gs pos="100000">
                  <a:schemeClr val="folHlink">
                    <a:gamma/>
                    <a:shade val="69804"/>
                    <a:invGamma/>
                  </a:schemeClr>
                </a:gs>
              </a:gsLst>
              <a:lin ang="5400000" scaled="1"/>
            </a:gradFill>
            <a:ln w="25400">
              <a:solidFill>
                <a:srgbClr val="FEFEFE"/>
              </a:solidFill>
              <a:round/>
              <a:headEnd/>
              <a:tailEnd/>
            </a:ln>
            <a:effectLst>
              <a:outerShdw dist="53882" dir="2700000" algn="ctr" rotWithShape="0">
                <a:srgbClr val="000000">
                  <a:alpha val="50000"/>
                </a:srgbClr>
              </a:outerShdw>
            </a:effectLst>
          </p:spPr>
          <p:txBody>
            <a:bodyPr wrap="none" anchor="ctr"/>
            <a:lstStyle/>
            <a:p>
              <a:pPr algn="ctr"/>
              <a:r>
                <a:rPr lang="kk-KZ" sz="4400" b="1" dirty="0" smtClean="0">
                  <a:solidFill>
                    <a:schemeClr val="bg1"/>
                  </a:solidFill>
                </a:rPr>
                <a:t>2</a:t>
              </a:r>
              <a:endParaRPr lang="ru-RU" sz="4400" b="1" dirty="0">
                <a:solidFill>
                  <a:schemeClr val="bg1"/>
                </a:solidFill>
              </a:endParaRPr>
            </a:p>
          </p:txBody>
        </p:sp>
        <p:sp>
          <p:nvSpPr>
            <p:cNvPr id="9" name="Freeform 17"/>
            <p:cNvSpPr>
              <a:spLocks/>
            </p:cNvSpPr>
            <p:nvPr/>
          </p:nvSpPr>
          <p:spPr bwMode="gray">
            <a:xfrm>
              <a:off x="4346" y="1178"/>
              <a:ext cx="206" cy="201"/>
            </a:xfrm>
            <a:custGeom>
              <a:avLst/>
              <a:gdLst/>
              <a:ahLst/>
              <a:cxnLst>
                <a:cxn ang="0">
                  <a:pos x="118" y="0"/>
                </a:cxn>
                <a:cxn ang="0">
                  <a:pos x="0" y="118"/>
                </a:cxn>
                <a:cxn ang="0">
                  <a:pos x="0" y="589"/>
                </a:cxn>
                <a:cxn ang="0">
                  <a:pos x="161" y="174"/>
                </a:cxn>
                <a:cxn ang="0">
                  <a:pos x="589" y="0"/>
                </a:cxn>
                <a:cxn ang="0">
                  <a:pos x="118" y="0"/>
                </a:cxn>
              </a:cxnLst>
              <a:rect l="0" t="0" r="r" b="b"/>
              <a:pathLst>
                <a:path w="596" h="598">
                  <a:moveTo>
                    <a:pt x="118" y="0"/>
                  </a:moveTo>
                  <a:cubicBezTo>
                    <a:pt x="53" y="0"/>
                    <a:pt x="0" y="53"/>
                    <a:pt x="0" y="118"/>
                  </a:cubicBezTo>
                  <a:lnTo>
                    <a:pt x="0" y="589"/>
                  </a:lnTo>
                  <a:cubicBezTo>
                    <a:pt x="27" y="598"/>
                    <a:pt x="12" y="309"/>
                    <a:pt x="161" y="174"/>
                  </a:cubicBezTo>
                  <a:cubicBezTo>
                    <a:pt x="310" y="39"/>
                    <a:pt x="596" y="29"/>
                    <a:pt x="589" y="0"/>
                  </a:cubicBezTo>
                  <a:lnTo>
                    <a:pt x="118" y="0"/>
                  </a:lnTo>
                  <a:close/>
                </a:path>
              </a:pathLst>
            </a:custGeom>
            <a:gradFill rotWithShape="1">
              <a:gsLst>
                <a:gs pos="0">
                  <a:schemeClr val="folHlink">
                    <a:gamma/>
                    <a:tint val="48627"/>
                    <a:invGamma/>
                  </a:schemeClr>
                </a:gs>
                <a:gs pos="50000">
                  <a:schemeClr val="folHlink">
                    <a:alpha val="0"/>
                  </a:schemeClr>
                </a:gs>
                <a:gs pos="100000">
                  <a:schemeClr val="folHlink">
                    <a:gamma/>
                    <a:tint val="48627"/>
                    <a:invGamma/>
                  </a:schemeClr>
                </a:gs>
              </a:gsLst>
              <a:lin ang="2700000" scaled="1"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</p:grpSp>
      <p:grpSp>
        <p:nvGrpSpPr>
          <p:cNvPr id="10" name="Group 9"/>
          <p:cNvGrpSpPr>
            <a:grpSpLocks/>
          </p:cNvGrpSpPr>
          <p:nvPr/>
        </p:nvGrpSpPr>
        <p:grpSpPr bwMode="auto">
          <a:xfrm>
            <a:off x="5253037" y="2830564"/>
            <a:ext cx="1362075" cy="1322387"/>
            <a:chOff x="4320" y="1152"/>
            <a:chExt cx="414" cy="402"/>
          </a:xfrm>
        </p:grpSpPr>
        <p:sp>
          <p:nvSpPr>
            <p:cNvPr id="11" name="AutoShape 10"/>
            <p:cNvSpPr>
              <a:spLocks noChangeArrowheads="1"/>
            </p:cNvSpPr>
            <p:nvPr/>
          </p:nvSpPr>
          <p:spPr bwMode="gray">
            <a:xfrm>
              <a:off x="4320" y="1152"/>
              <a:ext cx="414" cy="402"/>
            </a:xfrm>
            <a:prstGeom prst="roundRect">
              <a:avLst>
                <a:gd name="adj" fmla="val 11921"/>
              </a:avLst>
            </a:prstGeom>
            <a:gradFill rotWithShape="1">
              <a:gsLst>
                <a:gs pos="0">
                  <a:schemeClr val="accent2"/>
                </a:gs>
                <a:gs pos="100000">
                  <a:schemeClr val="accent2">
                    <a:gamma/>
                    <a:shade val="69804"/>
                    <a:invGamma/>
                  </a:schemeClr>
                </a:gs>
              </a:gsLst>
              <a:lin ang="5400000" scaled="1"/>
            </a:gradFill>
            <a:ln w="25400">
              <a:solidFill>
                <a:srgbClr val="FEFEFE"/>
              </a:solidFill>
              <a:round/>
              <a:headEnd/>
              <a:tailEnd/>
            </a:ln>
            <a:effectLst>
              <a:outerShdw dist="53882" dir="2700000" algn="ctr" rotWithShape="0">
                <a:srgbClr val="000000">
                  <a:alpha val="50000"/>
                </a:srgbClr>
              </a:outerShdw>
            </a:effectLst>
          </p:spPr>
          <p:txBody>
            <a:bodyPr wrap="none" anchor="ctr"/>
            <a:lstStyle/>
            <a:p>
              <a:pPr algn="ctr"/>
              <a:r>
                <a:rPr lang="kk-KZ" sz="4400" b="1" dirty="0" smtClean="0">
                  <a:solidFill>
                    <a:schemeClr val="bg1"/>
                  </a:solidFill>
                </a:rPr>
                <a:t>3</a:t>
              </a:r>
              <a:endParaRPr lang="ru-RU" sz="4400" b="1" dirty="0">
                <a:solidFill>
                  <a:schemeClr val="bg1"/>
                </a:solidFill>
              </a:endParaRPr>
            </a:p>
          </p:txBody>
        </p:sp>
        <p:sp>
          <p:nvSpPr>
            <p:cNvPr id="12" name="Freeform 11"/>
            <p:cNvSpPr>
              <a:spLocks/>
            </p:cNvSpPr>
            <p:nvPr/>
          </p:nvSpPr>
          <p:spPr bwMode="gray">
            <a:xfrm>
              <a:off x="4346" y="1178"/>
              <a:ext cx="206" cy="201"/>
            </a:xfrm>
            <a:custGeom>
              <a:avLst/>
              <a:gdLst/>
              <a:ahLst/>
              <a:cxnLst>
                <a:cxn ang="0">
                  <a:pos x="118" y="0"/>
                </a:cxn>
                <a:cxn ang="0">
                  <a:pos x="0" y="118"/>
                </a:cxn>
                <a:cxn ang="0">
                  <a:pos x="0" y="589"/>
                </a:cxn>
                <a:cxn ang="0">
                  <a:pos x="161" y="174"/>
                </a:cxn>
                <a:cxn ang="0">
                  <a:pos x="589" y="0"/>
                </a:cxn>
                <a:cxn ang="0">
                  <a:pos x="118" y="0"/>
                </a:cxn>
              </a:cxnLst>
              <a:rect l="0" t="0" r="r" b="b"/>
              <a:pathLst>
                <a:path w="596" h="598">
                  <a:moveTo>
                    <a:pt x="118" y="0"/>
                  </a:moveTo>
                  <a:cubicBezTo>
                    <a:pt x="53" y="0"/>
                    <a:pt x="0" y="53"/>
                    <a:pt x="0" y="118"/>
                  </a:cubicBezTo>
                  <a:lnTo>
                    <a:pt x="0" y="589"/>
                  </a:lnTo>
                  <a:cubicBezTo>
                    <a:pt x="27" y="598"/>
                    <a:pt x="12" y="309"/>
                    <a:pt x="161" y="174"/>
                  </a:cubicBezTo>
                  <a:cubicBezTo>
                    <a:pt x="310" y="39"/>
                    <a:pt x="596" y="29"/>
                    <a:pt x="589" y="0"/>
                  </a:cubicBezTo>
                  <a:lnTo>
                    <a:pt x="118" y="0"/>
                  </a:lnTo>
                  <a:close/>
                </a:path>
              </a:pathLst>
            </a:custGeom>
            <a:gradFill rotWithShape="1">
              <a:gsLst>
                <a:gs pos="0">
                  <a:schemeClr val="accent2">
                    <a:gamma/>
                    <a:tint val="48627"/>
                    <a:invGamma/>
                  </a:schemeClr>
                </a:gs>
                <a:gs pos="50000">
                  <a:schemeClr val="accent2">
                    <a:alpha val="0"/>
                  </a:schemeClr>
                </a:gs>
                <a:gs pos="100000">
                  <a:schemeClr val="accent2">
                    <a:gamma/>
                    <a:tint val="48627"/>
                    <a:invGamma/>
                  </a:schemeClr>
                </a:gs>
              </a:gsLst>
              <a:lin ang="2700000" scaled="1"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</p:grpSp>
      <p:grpSp>
        <p:nvGrpSpPr>
          <p:cNvPr id="13" name="Group 12"/>
          <p:cNvGrpSpPr>
            <a:grpSpLocks/>
          </p:cNvGrpSpPr>
          <p:nvPr/>
        </p:nvGrpSpPr>
        <p:grpSpPr bwMode="auto">
          <a:xfrm>
            <a:off x="3944623" y="4189873"/>
            <a:ext cx="1362075" cy="1350962"/>
            <a:chOff x="4320" y="1152"/>
            <a:chExt cx="414" cy="402"/>
          </a:xfrm>
        </p:grpSpPr>
        <p:sp>
          <p:nvSpPr>
            <p:cNvPr id="14" name="AutoShape 13"/>
            <p:cNvSpPr>
              <a:spLocks noChangeArrowheads="1"/>
            </p:cNvSpPr>
            <p:nvPr/>
          </p:nvSpPr>
          <p:spPr bwMode="gray">
            <a:xfrm>
              <a:off x="4320" y="1152"/>
              <a:ext cx="414" cy="402"/>
            </a:xfrm>
            <a:prstGeom prst="roundRect">
              <a:avLst>
                <a:gd name="adj" fmla="val 11921"/>
              </a:avLst>
            </a:prstGeom>
            <a:gradFill rotWithShape="1">
              <a:gsLst>
                <a:gs pos="0">
                  <a:schemeClr val="hlink"/>
                </a:gs>
                <a:gs pos="100000">
                  <a:schemeClr val="hlink">
                    <a:gamma/>
                    <a:shade val="69804"/>
                    <a:invGamma/>
                  </a:schemeClr>
                </a:gs>
              </a:gsLst>
              <a:lin ang="5400000" scaled="1"/>
            </a:gradFill>
            <a:ln w="25400">
              <a:solidFill>
                <a:srgbClr val="FEFEFE"/>
              </a:solidFill>
              <a:round/>
              <a:headEnd/>
              <a:tailEnd/>
            </a:ln>
            <a:effectLst>
              <a:outerShdw dist="53882" dir="2700000" algn="ctr" rotWithShape="0">
                <a:srgbClr val="000000">
                  <a:alpha val="50000"/>
                </a:srgbClr>
              </a:outerShdw>
            </a:effectLst>
          </p:spPr>
          <p:txBody>
            <a:bodyPr wrap="none" anchor="ctr"/>
            <a:lstStyle/>
            <a:p>
              <a:pPr algn="ctr"/>
              <a:r>
                <a:rPr lang="kk-KZ" sz="4800" b="1" dirty="0" smtClean="0">
                  <a:solidFill>
                    <a:schemeClr val="bg1"/>
                  </a:solidFill>
                </a:rPr>
                <a:t>4</a:t>
              </a:r>
              <a:endParaRPr lang="ru-RU" sz="4800" b="1" dirty="0">
                <a:solidFill>
                  <a:schemeClr val="bg1"/>
                </a:solidFill>
              </a:endParaRPr>
            </a:p>
          </p:txBody>
        </p:sp>
        <p:sp>
          <p:nvSpPr>
            <p:cNvPr id="15" name="Freeform 14"/>
            <p:cNvSpPr>
              <a:spLocks/>
            </p:cNvSpPr>
            <p:nvPr/>
          </p:nvSpPr>
          <p:spPr bwMode="gray">
            <a:xfrm>
              <a:off x="4346" y="1178"/>
              <a:ext cx="206" cy="201"/>
            </a:xfrm>
            <a:custGeom>
              <a:avLst/>
              <a:gdLst/>
              <a:ahLst/>
              <a:cxnLst>
                <a:cxn ang="0">
                  <a:pos x="118" y="0"/>
                </a:cxn>
                <a:cxn ang="0">
                  <a:pos x="0" y="118"/>
                </a:cxn>
                <a:cxn ang="0">
                  <a:pos x="0" y="589"/>
                </a:cxn>
                <a:cxn ang="0">
                  <a:pos x="161" y="174"/>
                </a:cxn>
                <a:cxn ang="0">
                  <a:pos x="589" y="0"/>
                </a:cxn>
                <a:cxn ang="0">
                  <a:pos x="118" y="0"/>
                </a:cxn>
              </a:cxnLst>
              <a:rect l="0" t="0" r="r" b="b"/>
              <a:pathLst>
                <a:path w="596" h="598">
                  <a:moveTo>
                    <a:pt x="118" y="0"/>
                  </a:moveTo>
                  <a:cubicBezTo>
                    <a:pt x="53" y="0"/>
                    <a:pt x="0" y="53"/>
                    <a:pt x="0" y="118"/>
                  </a:cubicBezTo>
                  <a:lnTo>
                    <a:pt x="0" y="589"/>
                  </a:lnTo>
                  <a:cubicBezTo>
                    <a:pt x="27" y="598"/>
                    <a:pt x="12" y="309"/>
                    <a:pt x="161" y="174"/>
                  </a:cubicBezTo>
                  <a:cubicBezTo>
                    <a:pt x="310" y="39"/>
                    <a:pt x="596" y="29"/>
                    <a:pt x="589" y="0"/>
                  </a:cubicBezTo>
                  <a:lnTo>
                    <a:pt x="118" y="0"/>
                  </a:lnTo>
                  <a:close/>
                </a:path>
              </a:pathLst>
            </a:custGeom>
            <a:gradFill rotWithShape="1">
              <a:gsLst>
                <a:gs pos="0">
                  <a:schemeClr val="hlink">
                    <a:gamma/>
                    <a:tint val="48627"/>
                    <a:invGamma/>
                  </a:schemeClr>
                </a:gs>
                <a:gs pos="50000">
                  <a:schemeClr val="hlink">
                    <a:alpha val="0"/>
                  </a:schemeClr>
                </a:gs>
                <a:gs pos="100000">
                  <a:schemeClr val="hlink">
                    <a:gamma/>
                    <a:tint val="48627"/>
                    <a:invGamma/>
                  </a:schemeClr>
                </a:gs>
              </a:gsLst>
              <a:lin ang="2700000" scaled="1"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</p:grpSp>
      <p:sp>
        <p:nvSpPr>
          <p:cNvPr id="16" name="Rectangle 2"/>
          <p:cNvSpPr>
            <a:spLocks noChangeArrowheads="1"/>
          </p:cNvSpPr>
          <p:nvPr/>
        </p:nvSpPr>
        <p:spPr bwMode="gray">
          <a:xfrm>
            <a:off x="1905000" y="1529756"/>
            <a:ext cx="1943100" cy="1247775"/>
          </a:xfrm>
          <a:prstGeom prst="rect">
            <a:avLst/>
          </a:prstGeom>
          <a:gradFill rotWithShape="1">
            <a:gsLst>
              <a:gs pos="0">
                <a:schemeClr val="folHlink">
                  <a:gamma/>
                  <a:tint val="0"/>
                  <a:invGamma/>
                  <a:alpha val="0"/>
                </a:schemeClr>
              </a:gs>
              <a:gs pos="100000">
                <a:schemeClr val="folHlink">
                  <a:alpha val="50000"/>
                </a:schemeClr>
              </a:gs>
            </a:gsLst>
            <a:lin ang="0" scaled="1"/>
          </a:gradFill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17" name="Rectangle 5"/>
          <p:cNvSpPr>
            <a:spLocks noChangeArrowheads="1"/>
          </p:cNvSpPr>
          <p:nvPr/>
        </p:nvSpPr>
        <p:spPr bwMode="gray">
          <a:xfrm>
            <a:off x="5338578" y="1581350"/>
            <a:ext cx="1722437" cy="1219200"/>
          </a:xfrm>
          <a:prstGeom prst="rect">
            <a:avLst/>
          </a:prstGeom>
          <a:gradFill rotWithShape="1">
            <a:gsLst>
              <a:gs pos="0">
                <a:schemeClr val="accent1">
                  <a:alpha val="50000"/>
                </a:schemeClr>
              </a:gs>
              <a:gs pos="100000">
                <a:schemeClr val="accent1">
                  <a:gamma/>
                  <a:tint val="0"/>
                  <a:invGamma/>
                  <a:alpha val="0"/>
                </a:schemeClr>
              </a:gs>
            </a:gsLst>
            <a:lin ang="0" scaled="1"/>
          </a:gradFill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r>
              <a:rPr lang="ru-RU" b="1" dirty="0">
                <a:solidFill>
                  <a:srgbClr val="051013"/>
                </a:solidFill>
                <a:latin typeface="Times New Roman" pitchFamily="18" charset="0"/>
                <a:cs typeface="Times New Roman" pitchFamily="18" charset="0"/>
              </a:rPr>
              <a:t>определение и представление </a:t>
            </a:r>
            <a:endParaRPr lang="ru-RU" b="1" dirty="0" smtClean="0">
              <a:solidFill>
                <a:srgbClr val="051013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b="1" dirty="0" smtClean="0">
                <a:solidFill>
                  <a:srgbClr val="051013"/>
                </a:solidFill>
                <a:latin typeface="Times New Roman" pitchFamily="18" charset="0"/>
                <a:cs typeface="Times New Roman" pitchFamily="18" charset="0"/>
              </a:rPr>
              <a:t>обучающимся целей </a:t>
            </a:r>
            <a:r>
              <a:rPr lang="ru-RU" b="1" dirty="0">
                <a:solidFill>
                  <a:srgbClr val="051013"/>
                </a:solidFill>
                <a:latin typeface="Times New Roman" pitchFamily="18" charset="0"/>
                <a:cs typeface="Times New Roman" pitchFamily="18" charset="0"/>
              </a:rPr>
              <a:t>обучения </a:t>
            </a:r>
            <a:endParaRPr lang="ru-RU" b="1" dirty="0" smtClean="0">
              <a:solidFill>
                <a:srgbClr val="051013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b="1" dirty="0" smtClean="0">
                <a:solidFill>
                  <a:srgbClr val="051013"/>
                </a:solidFill>
                <a:latin typeface="Times New Roman" pitchFamily="18" charset="0"/>
                <a:cs typeface="Times New Roman" pitchFamily="18" charset="0"/>
              </a:rPr>
              <a:t>и критериев   оценивания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  <a:p>
            <a:endParaRPr lang="ru-RU" dirty="0"/>
          </a:p>
        </p:txBody>
      </p:sp>
      <p:sp>
        <p:nvSpPr>
          <p:cNvPr id="18" name="Rectangle 3"/>
          <p:cNvSpPr>
            <a:spLocks noChangeArrowheads="1"/>
          </p:cNvSpPr>
          <p:nvPr/>
        </p:nvSpPr>
        <p:spPr bwMode="gray">
          <a:xfrm>
            <a:off x="1840706" y="4245435"/>
            <a:ext cx="2071688" cy="1295400"/>
          </a:xfrm>
          <a:prstGeom prst="rect">
            <a:avLst/>
          </a:prstGeom>
          <a:gradFill rotWithShape="1">
            <a:gsLst>
              <a:gs pos="0">
                <a:schemeClr val="hlink">
                  <a:gamma/>
                  <a:tint val="0"/>
                  <a:invGamma/>
                  <a:alpha val="0"/>
                </a:schemeClr>
              </a:gs>
              <a:gs pos="100000">
                <a:schemeClr val="hlink">
                  <a:alpha val="50000"/>
                </a:schemeClr>
              </a:gs>
            </a:gsLst>
            <a:lin ang="0" scaled="1"/>
          </a:gradFill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19" name="Rectangle 4"/>
          <p:cNvSpPr>
            <a:spLocks noChangeArrowheads="1"/>
          </p:cNvSpPr>
          <p:nvPr/>
        </p:nvSpPr>
        <p:spPr bwMode="gray">
          <a:xfrm>
            <a:off x="5365565" y="4261698"/>
            <a:ext cx="1695450" cy="1322387"/>
          </a:xfrm>
          <a:prstGeom prst="rect">
            <a:avLst/>
          </a:prstGeom>
          <a:gradFill rotWithShape="1">
            <a:gsLst>
              <a:gs pos="0">
                <a:schemeClr val="accent2">
                  <a:alpha val="50000"/>
                </a:schemeClr>
              </a:gs>
              <a:gs pos="100000">
                <a:schemeClr val="accent2">
                  <a:gamma/>
                  <a:tint val="0"/>
                  <a:invGamma/>
                  <a:alpha val="0"/>
                </a:schemeClr>
              </a:gs>
            </a:gsLst>
            <a:lin ang="0" scaled="1"/>
          </a:gradFill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ru-RU" b="1" dirty="0" smtClean="0">
                <a:solidFill>
                  <a:srgbClr val="051013"/>
                </a:solidFill>
                <a:latin typeface="Times New Roman" pitchFamily="18" charset="0"/>
                <a:cs typeface="Times New Roman" pitchFamily="18" charset="0"/>
              </a:rPr>
              <a:t>                             обеспечение </a:t>
            </a:r>
            <a:r>
              <a:rPr lang="ru-RU" b="1" dirty="0">
                <a:solidFill>
                  <a:srgbClr val="051013"/>
                </a:solidFill>
                <a:latin typeface="Times New Roman" pitchFamily="18" charset="0"/>
                <a:cs typeface="Times New Roman" pitchFamily="18" charset="0"/>
              </a:rPr>
              <a:t>конструктивной </a:t>
            </a:r>
            <a:endParaRPr lang="ru-RU" b="1" dirty="0" smtClean="0">
              <a:solidFill>
                <a:srgbClr val="051013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b="1" dirty="0" smtClean="0">
                <a:solidFill>
                  <a:srgbClr val="051013"/>
                </a:solidFill>
                <a:latin typeface="Times New Roman" pitchFamily="18" charset="0"/>
                <a:cs typeface="Times New Roman" pitchFamily="18" charset="0"/>
              </a:rPr>
              <a:t>     обратной </a:t>
            </a:r>
            <a:r>
              <a:rPr lang="ru-RU" b="1" dirty="0">
                <a:solidFill>
                  <a:srgbClr val="051013"/>
                </a:solidFill>
                <a:latin typeface="Times New Roman" pitchFamily="18" charset="0"/>
                <a:cs typeface="Times New Roman" pitchFamily="18" charset="0"/>
              </a:rPr>
              <a:t>связи, </a:t>
            </a:r>
            <a:endParaRPr lang="ru-RU" b="1" dirty="0" smtClean="0">
              <a:solidFill>
                <a:srgbClr val="051013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b="1" dirty="0" smtClean="0">
                <a:solidFill>
                  <a:srgbClr val="051013"/>
                </a:solidFill>
                <a:latin typeface="Times New Roman" pitchFamily="18" charset="0"/>
                <a:cs typeface="Times New Roman" pitchFamily="18" charset="0"/>
              </a:rPr>
              <a:t>                        способствующей </a:t>
            </a:r>
            <a:r>
              <a:rPr lang="ru-RU" b="1" dirty="0">
                <a:solidFill>
                  <a:srgbClr val="051013"/>
                </a:solidFill>
                <a:latin typeface="Times New Roman" pitchFamily="18" charset="0"/>
                <a:cs typeface="Times New Roman" pitchFamily="18" charset="0"/>
              </a:rPr>
              <a:t>развитию</a:t>
            </a:r>
          </a:p>
          <a:p>
            <a:pPr algn="ctr"/>
            <a:r>
              <a:rPr lang="ru-RU" b="1" dirty="0" smtClean="0">
                <a:solidFill>
                  <a:srgbClr val="051013"/>
                </a:solidFill>
                <a:latin typeface="Times New Roman" pitchFamily="18" charset="0"/>
                <a:cs typeface="Times New Roman" pitchFamily="18" charset="0"/>
              </a:rPr>
              <a:t> обучающихся</a:t>
            </a:r>
            <a:endParaRPr lang="en-US" b="1" dirty="0">
              <a:solidFill>
                <a:srgbClr val="051013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" name="Прямоугольник 19"/>
          <p:cNvSpPr/>
          <p:nvPr/>
        </p:nvSpPr>
        <p:spPr>
          <a:xfrm>
            <a:off x="148099" y="1640721"/>
            <a:ext cx="45720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b="1" dirty="0">
                <a:solidFill>
                  <a:srgbClr val="051013"/>
                </a:solidFill>
                <a:latin typeface="Times New Roman" pitchFamily="18" charset="0"/>
                <a:cs typeface="Times New Roman" pitchFamily="18" charset="0"/>
              </a:rPr>
              <a:t>позиционирование обучающихся </a:t>
            </a:r>
            <a:endParaRPr lang="ru-RU" b="1" dirty="0" smtClean="0">
              <a:solidFill>
                <a:srgbClr val="051013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b="1" dirty="0" smtClean="0">
              <a:solidFill>
                <a:srgbClr val="051013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b="1" dirty="0" smtClean="0">
                <a:solidFill>
                  <a:srgbClr val="051013"/>
                </a:solidFill>
                <a:latin typeface="Times New Roman" pitchFamily="18" charset="0"/>
                <a:cs typeface="Times New Roman" pitchFamily="18" charset="0"/>
              </a:rPr>
              <a:t>как </a:t>
            </a:r>
            <a:r>
              <a:rPr lang="ru-RU" b="1" dirty="0">
                <a:solidFill>
                  <a:srgbClr val="051013"/>
                </a:solidFill>
                <a:latin typeface="Times New Roman" pitchFamily="18" charset="0"/>
                <a:cs typeface="Times New Roman" pitchFamily="18" charset="0"/>
              </a:rPr>
              <a:t>«создателей» своего обучения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1" name="Прямоугольник 20"/>
          <p:cNvSpPr/>
          <p:nvPr/>
        </p:nvSpPr>
        <p:spPr>
          <a:xfrm>
            <a:off x="148099" y="4461226"/>
            <a:ext cx="3764295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ru-RU" b="1" dirty="0">
                <a:solidFill>
                  <a:srgbClr val="051013"/>
                </a:solidFill>
                <a:latin typeface="Times New Roman" pitchFamily="18" charset="0"/>
                <a:cs typeface="Times New Roman" pitchFamily="18" charset="0"/>
              </a:rPr>
              <a:t>вовлечение обучающихся в качестве источника взаимного обучения друг</a:t>
            </a:r>
          </a:p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ru-RU" b="1" dirty="0">
                <a:solidFill>
                  <a:srgbClr val="051013"/>
                </a:solidFill>
                <a:latin typeface="Times New Roman" pitchFamily="18" charset="0"/>
                <a:cs typeface="Times New Roman" pitchFamily="18" charset="0"/>
              </a:rPr>
              <a:t>друга</a:t>
            </a:r>
            <a:r>
              <a:rPr lang="en-US" b="1" dirty="0">
                <a:solidFill>
                  <a:srgbClr val="051013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4995264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Grp="1" noChangeArrowheads="1"/>
          </p:cNvSpPr>
          <p:nvPr>
            <p:ph type="title"/>
          </p:nvPr>
        </p:nvSpPr>
        <p:spPr>
          <a:xfrm>
            <a:off x="426128" y="408373"/>
            <a:ext cx="8260672" cy="806050"/>
          </a:xfrm>
        </p:spPr>
        <p:txBody>
          <a:bodyPr>
            <a:normAutofit/>
          </a:bodyPr>
          <a:lstStyle/>
          <a:p>
            <a:pPr algn="ctr"/>
            <a:r>
              <a:rPr lang="ru-RU" sz="24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Эффективность </a:t>
            </a:r>
            <a:r>
              <a:rPr lang="ru-RU" sz="2400" b="1" dirty="0" err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формативного</a:t>
            </a:r>
            <a:r>
              <a:rPr lang="ru-RU" sz="24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оценивания</a:t>
            </a:r>
            <a:endParaRPr lang="en-US" sz="2400" b="1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6627" name="Text Box 4"/>
          <p:cNvSpPr txBox="1">
            <a:spLocks noChangeArrowheads="1"/>
          </p:cNvSpPr>
          <p:nvPr/>
        </p:nvSpPr>
        <p:spPr bwMode="gray">
          <a:xfrm>
            <a:off x="285720" y="1214422"/>
            <a:ext cx="8572560" cy="193899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 eaLnBrk="0" hangingPunct="0"/>
            <a:r>
              <a:rPr lang="ru-RU" sz="2000" b="1" dirty="0">
                <a:solidFill>
                  <a:srgbClr val="051013"/>
                </a:solidFill>
                <a:latin typeface="Times New Roman" pitchFamily="18" charset="0"/>
                <a:cs typeface="Times New Roman" pitchFamily="18" charset="0"/>
              </a:rPr>
              <a:t>Для того чтобы сделать процесс </a:t>
            </a:r>
            <a:r>
              <a:rPr lang="ru-RU" sz="2000" b="1" dirty="0" err="1">
                <a:solidFill>
                  <a:srgbClr val="051013"/>
                </a:solidFill>
                <a:latin typeface="Times New Roman" pitchFamily="18" charset="0"/>
                <a:cs typeface="Times New Roman" pitchFamily="18" charset="0"/>
              </a:rPr>
              <a:t>формативного</a:t>
            </a:r>
            <a:r>
              <a:rPr lang="ru-RU" sz="2000" b="1" dirty="0">
                <a:solidFill>
                  <a:srgbClr val="051013"/>
                </a:solidFill>
                <a:latin typeface="Times New Roman" pitchFamily="18" charset="0"/>
                <a:cs typeface="Times New Roman" pitchFamily="18" charset="0"/>
              </a:rPr>
              <a:t> оценивания эффективным</a:t>
            </a:r>
            <a:r>
              <a:rPr lang="ru-RU" sz="2000" b="1" dirty="0" smtClean="0">
                <a:solidFill>
                  <a:srgbClr val="051013"/>
                </a:solidFill>
                <a:latin typeface="Times New Roman" pitchFamily="18" charset="0"/>
                <a:cs typeface="Times New Roman" pitchFamily="18" charset="0"/>
              </a:rPr>
              <a:t>, учитель </a:t>
            </a:r>
            <a:r>
              <a:rPr lang="ru-RU" sz="2000" b="1" dirty="0">
                <a:solidFill>
                  <a:srgbClr val="051013"/>
                </a:solidFill>
                <a:latin typeface="Times New Roman" pitchFamily="18" charset="0"/>
                <a:cs typeface="Times New Roman" pitchFamily="18" charset="0"/>
              </a:rPr>
              <a:t>может использовать задания, предложенные в сборниках. </a:t>
            </a:r>
            <a:r>
              <a:rPr lang="ru-RU" sz="2000" b="1" dirty="0" smtClean="0">
                <a:solidFill>
                  <a:srgbClr val="051013"/>
                </a:solidFill>
                <a:latin typeface="Times New Roman" pitchFamily="18" charset="0"/>
                <a:cs typeface="Times New Roman" pitchFamily="18" charset="0"/>
              </a:rPr>
              <a:t>Кроме этого</a:t>
            </a:r>
            <a:r>
              <a:rPr lang="ru-RU" sz="2000" b="1" dirty="0">
                <a:solidFill>
                  <a:srgbClr val="051013"/>
                </a:solidFill>
                <a:latin typeface="Times New Roman" pitchFamily="18" charset="0"/>
                <a:cs typeface="Times New Roman" pitchFamily="18" charset="0"/>
              </a:rPr>
              <a:t>, учителю предоставляется возможность самостоятельной подготовки	инструментов </a:t>
            </a:r>
            <a:r>
              <a:rPr lang="ru-RU" sz="2000" b="1" dirty="0" err="1">
                <a:solidFill>
                  <a:srgbClr val="051013"/>
                </a:solidFill>
                <a:latin typeface="Times New Roman" pitchFamily="18" charset="0"/>
                <a:cs typeface="Times New Roman" pitchFamily="18" charset="0"/>
              </a:rPr>
              <a:t>формативного</a:t>
            </a:r>
            <a:r>
              <a:rPr lang="ru-RU" sz="2000" b="1" dirty="0">
                <a:solidFill>
                  <a:srgbClr val="051013"/>
                </a:solidFill>
                <a:latin typeface="Times New Roman" pitchFamily="18" charset="0"/>
                <a:cs typeface="Times New Roman" pitchFamily="18" charset="0"/>
              </a:rPr>
              <a:t> оценивания. Для этого на этапе планирования учителю рекомендуется:</a:t>
            </a:r>
          </a:p>
          <a:p>
            <a:pPr algn="ctr" eaLnBrk="0" hangingPunct="0"/>
            <a:endParaRPr lang="en-US" sz="2000" b="1" dirty="0"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sp>
        <p:nvSpPr>
          <p:cNvPr id="26628" name="Text Box 4"/>
          <p:cNvSpPr txBox="1">
            <a:spLocks noChangeArrowheads="1"/>
          </p:cNvSpPr>
          <p:nvPr/>
        </p:nvSpPr>
        <p:spPr bwMode="gray">
          <a:xfrm>
            <a:off x="6834477" y="3259298"/>
            <a:ext cx="1958975" cy="5847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sz="1600" b="1" dirty="0" smtClean="0">
                <a:solidFill>
                  <a:srgbClr val="051013"/>
                </a:solidFill>
              </a:rPr>
              <a:t>Изучить учебную программу</a:t>
            </a:r>
            <a:endParaRPr lang="en-US" sz="1600" b="1" dirty="0">
              <a:solidFill>
                <a:srgbClr val="051013"/>
              </a:solidFill>
            </a:endParaRPr>
          </a:p>
        </p:txBody>
      </p:sp>
      <p:sp>
        <p:nvSpPr>
          <p:cNvPr id="26629" name="Text Box 5"/>
          <p:cNvSpPr txBox="1">
            <a:spLocks noChangeArrowheads="1"/>
          </p:cNvSpPr>
          <p:nvPr/>
        </p:nvSpPr>
        <p:spPr bwMode="gray">
          <a:xfrm>
            <a:off x="6496050" y="5516563"/>
            <a:ext cx="1958975" cy="830997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sz="1600" b="1" dirty="0" smtClean="0">
                <a:solidFill>
                  <a:srgbClr val="051013"/>
                </a:solidFill>
              </a:rPr>
              <a:t>Составить критерии оценивания</a:t>
            </a:r>
            <a:endParaRPr lang="en-US" sz="1600" b="1" dirty="0">
              <a:solidFill>
                <a:srgbClr val="051013"/>
              </a:solidFill>
            </a:endParaRPr>
          </a:p>
        </p:txBody>
      </p:sp>
      <p:sp>
        <p:nvSpPr>
          <p:cNvPr id="26630" name="Text Box 6"/>
          <p:cNvSpPr txBox="1">
            <a:spLocks noChangeArrowheads="1"/>
          </p:cNvSpPr>
          <p:nvPr/>
        </p:nvSpPr>
        <p:spPr bwMode="gray">
          <a:xfrm>
            <a:off x="6877050" y="4221163"/>
            <a:ext cx="1958975" cy="5847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sz="1600" b="1" dirty="0" smtClean="0">
                <a:solidFill>
                  <a:srgbClr val="051013"/>
                </a:solidFill>
              </a:rPr>
              <a:t>Провести анализ целей обучения</a:t>
            </a:r>
            <a:endParaRPr lang="en-US" sz="1600" b="1" dirty="0">
              <a:solidFill>
                <a:srgbClr val="051013"/>
              </a:solidFill>
            </a:endParaRPr>
          </a:p>
        </p:txBody>
      </p:sp>
      <p:sp>
        <p:nvSpPr>
          <p:cNvPr id="26631" name="Text Box 7"/>
          <p:cNvSpPr txBox="1">
            <a:spLocks noChangeArrowheads="1"/>
          </p:cNvSpPr>
          <p:nvPr/>
        </p:nvSpPr>
        <p:spPr bwMode="gray">
          <a:xfrm>
            <a:off x="232297" y="3224075"/>
            <a:ext cx="2449543" cy="830997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ru-RU" sz="1600" b="1" dirty="0" smtClean="0">
                <a:solidFill>
                  <a:srgbClr val="051013"/>
                </a:solidFill>
              </a:rPr>
              <a:t>Разработать дескрипторы к каждому заданию</a:t>
            </a:r>
            <a:endParaRPr lang="en-US" sz="1600" b="1" dirty="0">
              <a:solidFill>
                <a:srgbClr val="051013"/>
              </a:solidFill>
            </a:endParaRPr>
          </a:p>
        </p:txBody>
      </p:sp>
      <p:sp>
        <p:nvSpPr>
          <p:cNvPr id="26632" name="Text Box 8"/>
          <p:cNvSpPr txBox="1">
            <a:spLocks noChangeArrowheads="1"/>
          </p:cNvSpPr>
          <p:nvPr/>
        </p:nvSpPr>
        <p:spPr bwMode="gray">
          <a:xfrm>
            <a:off x="285720" y="5496057"/>
            <a:ext cx="2476530" cy="1077218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ru-RU" sz="1600" b="1" dirty="0" smtClean="0">
                <a:solidFill>
                  <a:srgbClr val="051013"/>
                </a:solidFill>
              </a:rPr>
              <a:t>Продумать дифференциацию при составлении заданий</a:t>
            </a:r>
            <a:endParaRPr lang="en-US" sz="1600" b="1" dirty="0">
              <a:solidFill>
                <a:srgbClr val="051013"/>
              </a:solidFill>
            </a:endParaRPr>
          </a:p>
        </p:txBody>
      </p:sp>
      <p:grpSp>
        <p:nvGrpSpPr>
          <p:cNvPr id="2" name="Group 9"/>
          <p:cNvGrpSpPr>
            <a:grpSpLocks/>
          </p:cNvGrpSpPr>
          <p:nvPr/>
        </p:nvGrpSpPr>
        <p:grpSpPr bwMode="auto">
          <a:xfrm>
            <a:off x="4585277" y="3492501"/>
            <a:ext cx="1763713" cy="2133600"/>
            <a:chOff x="2880" y="2126"/>
            <a:chExt cx="1111" cy="1344"/>
          </a:xfrm>
        </p:grpSpPr>
        <p:sp>
          <p:nvSpPr>
            <p:cNvPr id="26634" name="Line 10"/>
            <p:cNvSpPr>
              <a:spLocks noChangeShapeType="1"/>
            </p:cNvSpPr>
            <p:nvPr/>
          </p:nvSpPr>
          <p:spPr bwMode="gray">
            <a:xfrm flipV="1">
              <a:off x="2887" y="2126"/>
              <a:ext cx="912" cy="658"/>
            </a:xfrm>
            <a:prstGeom prst="line">
              <a:avLst/>
            </a:prstGeom>
            <a:noFill/>
            <a:ln w="38100" cap="rnd">
              <a:solidFill>
                <a:srgbClr val="4D4D4D"/>
              </a:solidFill>
              <a:prstDash val="sysDot"/>
              <a:round/>
              <a:headEnd/>
              <a:tailEnd type="triangle" w="lg" len="med"/>
            </a:ln>
            <a:effectLst/>
          </p:spPr>
          <p:txBody>
            <a:bodyPr/>
            <a:lstStyle/>
            <a:p>
              <a:endParaRPr lang="ru-RU"/>
            </a:p>
          </p:txBody>
        </p:sp>
        <p:sp>
          <p:nvSpPr>
            <p:cNvPr id="26635" name="Line 11"/>
            <p:cNvSpPr>
              <a:spLocks noChangeShapeType="1"/>
            </p:cNvSpPr>
            <p:nvPr/>
          </p:nvSpPr>
          <p:spPr bwMode="gray">
            <a:xfrm flipV="1">
              <a:off x="2887" y="2784"/>
              <a:ext cx="1104" cy="0"/>
            </a:xfrm>
            <a:prstGeom prst="line">
              <a:avLst/>
            </a:prstGeom>
            <a:noFill/>
            <a:ln w="38100" cap="rnd">
              <a:solidFill>
                <a:srgbClr val="4D4D4D"/>
              </a:solidFill>
              <a:prstDash val="sysDot"/>
              <a:round/>
              <a:headEnd/>
              <a:tailEnd type="triangle" w="lg" len="med"/>
            </a:ln>
            <a:effectLst/>
          </p:spPr>
          <p:txBody>
            <a:bodyPr/>
            <a:lstStyle/>
            <a:p>
              <a:endParaRPr lang="ru-RU"/>
            </a:p>
          </p:txBody>
        </p:sp>
        <p:sp>
          <p:nvSpPr>
            <p:cNvPr id="26636" name="Line 12"/>
            <p:cNvSpPr>
              <a:spLocks noChangeShapeType="1"/>
            </p:cNvSpPr>
            <p:nvPr/>
          </p:nvSpPr>
          <p:spPr bwMode="gray">
            <a:xfrm>
              <a:off x="2880" y="2791"/>
              <a:ext cx="878" cy="679"/>
            </a:xfrm>
            <a:prstGeom prst="line">
              <a:avLst/>
            </a:prstGeom>
            <a:noFill/>
            <a:ln w="38100" cap="rnd">
              <a:solidFill>
                <a:srgbClr val="4D4D4D"/>
              </a:solidFill>
              <a:prstDash val="sysDot"/>
              <a:round/>
              <a:headEnd/>
              <a:tailEnd type="triangle" w="lg" len="med"/>
            </a:ln>
            <a:effectLst/>
          </p:spPr>
          <p:txBody>
            <a:bodyPr/>
            <a:lstStyle/>
            <a:p>
              <a:endParaRPr lang="ru-RU"/>
            </a:p>
          </p:txBody>
        </p:sp>
      </p:grpSp>
      <p:grpSp>
        <p:nvGrpSpPr>
          <p:cNvPr id="3" name="Group 13"/>
          <p:cNvGrpSpPr>
            <a:grpSpLocks/>
          </p:cNvGrpSpPr>
          <p:nvPr/>
        </p:nvGrpSpPr>
        <p:grpSpPr bwMode="auto">
          <a:xfrm flipH="1">
            <a:off x="2831948" y="3479800"/>
            <a:ext cx="1763713" cy="2133600"/>
            <a:chOff x="2880" y="2126"/>
            <a:chExt cx="1111" cy="1344"/>
          </a:xfrm>
        </p:grpSpPr>
        <p:sp>
          <p:nvSpPr>
            <p:cNvPr id="26638" name="Line 14"/>
            <p:cNvSpPr>
              <a:spLocks noChangeShapeType="1"/>
            </p:cNvSpPr>
            <p:nvPr/>
          </p:nvSpPr>
          <p:spPr bwMode="gray">
            <a:xfrm flipV="1">
              <a:off x="2887" y="2126"/>
              <a:ext cx="912" cy="658"/>
            </a:xfrm>
            <a:prstGeom prst="line">
              <a:avLst/>
            </a:prstGeom>
            <a:noFill/>
            <a:ln w="38100" cap="rnd">
              <a:solidFill>
                <a:srgbClr val="4D4D4D"/>
              </a:solidFill>
              <a:prstDash val="sysDot"/>
              <a:round/>
              <a:headEnd/>
              <a:tailEnd type="triangle" w="lg" len="med"/>
            </a:ln>
            <a:effectLst/>
          </p:spPr>
          <p:txBody>
            <a:bodyPr/>
            <a:lstStyle/>
            <a:p>
              <a:endParaRPr lang="ru-RU"/>
            </a:p>
          </p:txBody>
        </p:sp>
        <p:sp>
          <p:nvSpPr>
            <p:cNvPr id="26639" name="Line 15"/>
            <p:cNvSpPr>
              <a:spLocks noChangeShapeType="1"/>
            </p:cNvSpPr>
            <p:nvPr/>
          </p:nvSpPr>
          <p:spPr bwMode="gray">
            <a:xfrm flipV="1">
              <a:off x="2887" y="2784"/>
              <a:ext cx="1104" cy="0"/>
            </a:xfrm>
            <a:prstGeom prst="line">
              <a:avLst/>
            </a:prstGeom>
            <a:noFill/>
            <a:ln w="38100" cap="rnd">
              <a:solidFill>
                <a:srgbClr val="4D4D4D"/>
              </a:solidFill>
              <a:prstDash val="sysDot"/>
              <a:round/>
              <a:headEnd/>
              <a:tailEnd type="triangle" w="lg" len="med"/>
            </a:ln>
            <a:effectLst/>
          </p:spPr>
          <p:txBody>
            <a:bodyPr/>
            <a:lstStyle/>
            <a:p>
              <a:endParaRPr lang="ru-RU"/>
            </a:p>
          </p:txBody>
        </p:sp>
        <p:sp>
          <p:nvSpPr>
            <p:cNvPr id="26640" name="Line 16"/>
            <p:cNvSpPr>
              <a:spLocks noChangeShapeType="1"/>
            </p:cNvSpPr>
            <p:nvPr/>
          </p:nvSpPr>
          <p:spPr bwMode="gray">
            <a:xfrm>
              <a:off x="2880" y="2791"/>
              <a:ext cx="878" cy="679"/>
            </a:xfrm>
            <a:prstGeom prst="line">
              <a:avLst/>
            </a:prstGeom>
            <a:noFill/>
            <a:ln w="38100" cap="rnd">
              <a:solidFill>
                <a:srgbClr val="4D4D4D"/>
              </a:solidFill>
              <a:prstDash val="sysDot"/>
              <a:round/>
              <a:headEnd/>
              <a:tailEnd type="triangle" w="lg" len="med"/>
            </a:ln>
            <a:effectLst/>
          </p:spPr>
          <p:txBody>
            <a:bodyPr/>
            <a:lstStyle/>
            <a:p>
              <a:endParaRPr lang="ru-RU"/>
            </a:p>
          </p:txBody>
        </p:sp>
      </p:grpSp>
      <p:sp>
        <p:nvSpPr>
          <p:cNvPr id="26642" name="Oval 18"/>
          <p:cNvSpPr>
            <a:spLocks noChangeArrowheads="1"/>
          </p:cNvSpPr>
          <p:nvPr/>
        </p:nvSpPr>
        <p:spPr bwMode="gray">
          <a:xfrm>
            <a:off x="3427413" y="3543760"/>
            <a:ext cx="2327275" cy="2327275"/>
          </a:xfrm>
          <a:prstGeom prst="ellipse">
            <a:avLst/>
          </a:prstGeom>
          <a:gradFill rotWithShape="1">
            <a:gsLst>
              <a:gs pos="0">
                <a:srgbClr val="0383F7">
                  <a:gamma/>
                  <a:tint val="10196"/>
                  <a:invGamma/>
                </a:srgbClr>
              </a:gs>
              <a:gs pos="50000">
                <a:srgbClr val="0383F7"/>
              </a:gs>
              <a:gs pos="100000">
                <a:srgbClr val="0383F7">
                  <a:gamma/>
                  <a:tint val="10196"/>
                  <a:invGamma/>
                </a:srgbClr>
              </a:gs>
            </a:gsLst>
            <a:lin ang="5400000" scaled="1"/>
          </a:gradFill>
          <a:ln w="12700">
            <a:solidFill>
              <a:srgbClr val="2F6ACB"/>
            </a:solidFill>
            <a:round/>
            <a:headEnd/>
            <a:tailEnd/>
          </a:ln>
          <a:effectLst>
            <a:outerShdw dist="50800" dir="5400000" algn="ctr" rotWithShape="0">
              <a:schemeClr val="bg2">
                <a:alpha val="50000"/>
              </a:schemeClr>
            </a:outerShdw>
          </a:effectLst>
        </p:spPr>
        <p:txBody>
          <a:bodyPr wrap="none" anchor="ctr"/>
          <a:lstStyle/>
          <a:p>
            <a:endParaRPr lang="ru-RU"/>
          </a:p>
        </p:txBody>
      </p:sp>
      <p:sp>
        <p:nvSpPr>
          <p:cNvPr id="26643" name="Oval 19"/>
          <p:cNvSpPr>
            <a:spLocks noChangeArrowheads="1"/>
          </p:cNvSpPr>
          <p:nvPr/>
        </p:nvSpPr>
        <p:spPr bwMode="gray">
          <a:xfrm>
            <a:off x="3451225" y="3573923"/>
            <a:ext cx="2241550" cy="2241550"/>
          </a:xfrm>
          <a:prstGeom prst="ellipse">
            <a:avLst/>
          </a:prstGeom>
          <a:gradFill rotWithShape="1">
            <a:gsLst>
              <a:gs pos="0">
                <a:srgbClr val="B6E7F6"/>
              </a:gs>
              <a:gs pos="50000">
                <a:srgbClr val="3958BD"/>
              </a:gs>
              <a:gs pos="100000">
                <a:srgbClr val="B6E7F6"/>
              </a:gs>
            </a:gsLst>
            <a:lin ang="5400000" scaled="1"/>
          </a:gradFill>
          <a:ln w="19050">
            <a:solidFill>
              <a:srgbClr val="3376C7">
                <a:alpha val="20000"/>
              </a:srgbClr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26644" name="Text Box 20"/>
          <p:cNvSpPr txBox="1">
            <a:spLocks noChangeArrowheads="1"/>
          </p:cNvSpPr>
          <p:nvPr/>
        </p:nvSpPr>
        <p:spPr bwMode="gray">
          <a:xfrm>
            <a:off x="3403600" y="4694698"/>
            <a:ext cx="2362200" cy="40011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sz="2000" b="1" dirty="0" smtClean="0">
                <a:solidFill>
                  <a:srgbClr val="FFFFFF"/>
                </a:solidFill>
              </a:rPr>
              <a:t>реализация</a:t>
            </a:r>
            <a:endParaRPr lang="en-US" sz="2000" b="1" dirty="0">
              <a:solidFill>
                <a:srgbClr val="FFFFFF"/>
              </a:solidFill>
            </a:endParaRPr>
          </a:p>
        </p:txBody>
      </p:sp>
      <p:sp>
        <p:nvSpPr>
          <p:cNvPr id="26645" name="Text Box 21"/>
          <p:cNvSpPr txBox="1">
            <a:spLocks noChangeArrowheads="1"/>
          </p:cNvSpPr>
          <p:nvPr/>
        </p:nvSpPr>
        <p:spPr bwMode="gray">
          <a:xfrm>
            <a:off x="232297" y="4267329"/>
            <a:ext cx="1958975" cy="1077218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sz="1600" b="1" dirty="0" smtClean="0">
                <a:solidFill>
                  <a:srgbClr val="051013"/>
                </a:solidFill>
              </a:rPr>
              <a:t>Составить задания в соответствии с критериями</a:t>
            </a:r>
            <a:endParaRPr lang="en-US" sz="1600" b="1" dirty="0">
              <a:solidFill>
                <a:srgbClr val="051013"/>
              </a:solidFill>
            </a:endParaRPr>
          </a:p>
        </p:txBody>
      </p:sp>
      <p:grpSp>
        <p:nvGrpSpPr>
          <p:cNvPr id="4" name="Group 22"/>
          <p:cNvGrpSpPr>
            <a:grpSpLocks/>
          </p:cNvGrpSpPr>
          <p:nvPr/>
        </p:nvGrpSpPr>
        <p:grpSpPr bwMode="auto">
          <a:xfrm>
            <a:off x="5997279" y="5556712"/>
            <a:ext cx="492125" cy="492125"/>
            <a:chOff x="3745" y="1818"/>
            <a:chExt cx="382" cy="382"/>
          </a:xfrm>
        </p:grpSpPr>
        <p:sp>
          <p:nvSpPr>
            <p:cNvPr id="26647" name="Oval 23"/>
            <p:cNvSpPr>
              <a:spLocks noChangeArrowheads="1"/>
            </p:cNvSpPr>
            <p:nvPr/>
          </p:nvSpPr>
          <p:spPr bwMode="gray">
            <a:xfrm>
              <a:off x="3745" y="1818"/>
              <a:ext cx="382" cy="382"/>
            </a:xfrm>
            <a:prstGeom prst="ellipse">
              <a:avLst/>
            </a:prstGeom>
            <a:gradFill rotWithShape="1">
              <a:gsLst>
                <a:gs pos="0">
                  <a:schemeClr val="accent1">
                    <a:gamma/>
                    <a:tint val="69804"/>
                    <a:invGamma/>
                  </a:schemeClr>
                </a:gs>
                <a:gs pos="50000">
                  <a:schemeClr val="accent1"/>
                </a:gs>
                <a:gs pos="100000">
                  <a:schemeClr val="accent1">
                    <a:gamma/>
                    <a:tint val="69804"/>
                    <a:invGamma/>
                  </a:schemeClr>
                </a:gs>
              </a:gsLst>
              <a:lin ang="5400000" scaled="1"/>
            </a:gradFill>
            <a:ln w="6350">
              <a:solidFill>
                <a:schemeClr val="accent1"/>
              </a:solidFill>
              <a:round/>
              <a:headEnd/>
              <a:tailEnd/>
            </a:ln>
            <a:effectLst>
              <a:outerShdw dist="38100" dir="5400000" algn="ctr" rotWithShape="0">
                <a:schemeClr val="bg2"/>
              </a:outerShdw>
            </a:effectLst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26648" name="Oval 24"/>
            <p:cNvSpPr>
              <a:spLocks noChangeArrowheads="1"/>
            </p:cNvSpPr>
            <p:nvPr/>
          </p:nvSpPr>
          <p:spPr bwMode="gray">
            <a:xfrm>
              <a:off x="3756" y="1829"/>
              <a:ext cx="358" cy="360"/>
            </a:xfrm>
            <a:prstGeom prst="ellipse">
              <a:avLst/>
            </a:prstGeom>
            <a:gradFill rotWithShape="1">
              <a:gsLst>
                <a:gs pos="0">
                  <a:schemeClr val="accent1">
                    <a:gamma/>
                    <a:tint val="69804"/>
                    <a:invGamma/>
                  </a:schemeClr>
                </a:gs>
                <a:gs pos="50000">
                  <a:schemeClr val="accent1"/>
                </a:gs>
                <a:gs pos="100000">
                  <a:schemeClr val="accent1">
                    <a:gamma/>
                    <a:tint val="69804"/>
                    <a:invGamma/>
                  </a:schemeClr>
                </a:gs>
              </a:gsLst>
              <a:lin ang="5400000" scaled="1"/>
            </a:gradFill>
            <a:ln w="9525">
              <a:solidFill>
                <a:schemeClr val="accent1">
                  <a:alpha val="20000"/>
                </a:schemeClr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</p:grpSp>
      <p:grpSp>
        <p:nvGrpSpPr>
          <p:cNvPr id="5" name="Group 25"/>
          <p:cNvGrpSpPr>
            <a:grpSpLocks/>
          </p:cNvGrpSpPr>
          <p:nvPr/>
        </p:nvGrpSpPr>
        <p:grpSpPr bwMode="auto">
          <a:xfrm>
            <a:off x="6131214" y="3327860"/>
            <a:ext cx="492125" cy="492125"/>
            <a:chOff x="3745" y="1818"/>
            <a:chExt cx="382" cy="382"/>
          </a:xfrm>
        </p:grpSpPr>
        <p:sp>
          <p:nvSpPr>
            <p:cNvPr id="26650" name="Oval 26"/>
            <p:cNvSpPr>
              <a:spLocks noChangeArrowheads="1"/>
            </p:cNvSpPr>
            <p:nvPr/>
          </p:nvSpPr>
          <p:spPr bwMode="gray">
            <a:xfrm>
              <a:off x="3745" y="1818"/>
              <a:ext cx="382" cy="382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tint val="69804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tint val="69804"/>
                    <a:invGamma/>
                  </a:schemeClr>
                </a:gs>
              </a:gsLst>
              <a:lin ang="5400000" scaled="1"/>
            </a:gradFill>
            <a:ln w="6350">
              <a:solidFill>
                <a:schemeClr val="hlink"/>
              </a:solidFill>
              <a:round/>
              <a:headEnd/>
              <a:tailEnd/>
            </a:ln>
            <a:effectLst>
              <a:outerShdw dist="38100" dir="5400000" algn="ctr" rotWithShape="0">
                <a:srgbClr val="5F5F5F"/>
              </a:outerShdw>
            </a:effectLst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26651" name="Oval 27"/>
            <p:cNvSpPr>
              <a:spLocks noChangeArrowheads="1"/>
            </p:cNvSpPr>
            <p:nvPr/>
          </p:nvSpPr>
          <p:spPr bwMode="gray">
            <a:xfrm>
              <a:off x="3756" y="1829"/>
              <a:ext cx="358" cy="360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tint val="69804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tint val="69804"/>
                    <a:invGamma/>
                  </a:schemeClr>
                </a:gs>
              </a:gsLst>
              <a:lin ang="5400000" scaled="1"/>
            </a:gradFill>
            <a:ln w="9525">
              <a:solidFill>
                <a:schemeClr val="hlink">
                  <a:alpha val="20000"/>
                </a:schemeClr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</p:grpSp>
      <p:grpSp>
        <p:nvGrpSpPr>
          <p:cNvPr id="6" name="Group 28"/>
          <p:cNvGrpSpPr>
            <a:grpSpLocks/>
          </p:cNvGrpSpPr>
          <p:nvPr/>
        </p:nvGrpSpPr>
        <p:grpSpPr bwMode="auto">
          <a:xfrm>
            <a:off x="2738438" y="5569410"/>
            <a:ext cx="492125" cy="492125"/>
            <a:chOff x="3745" y="1818"/>
            <a:chExt cx="382" cy="382"/>
          </a:xfrm>
        </p:grpSpPr>
        <p:sp>
          <p:nvSpPr>
            <p:cNvPr id="26653" name="Oval 29"/>
            <p:cNvSpPr>
              <a:spLocks noChangeArrowheads="1"/>
            </p:cNvSpPr>
            <p:nvPr/>
          </p:nvSpPr>
          <p:spPr bwMode="gray">
            <a:xfrm>
              <a:off x="3745" y="1818"/>
              <a:ext cx="382" cy="382"/>
            </a:xfrm>
            <a:prstGeom prst="ellipse">
              <a:avLst/>
            </a:prstGeom>
            <a:gradFill rotWithShape="1">
              <a:gsLst>
                <a:gs pos="0">
                  <a:schemeClr val="folHlink">
                    <a:gamma/>
                    <a:tint val="60392"/>
                    <a:invGamma/>
                  </a:schemeClr>
                </a:gs>
                <a:gs pos="50000">
                  <a:schemeClr val="folHlink"/>
                </a:gs>
                <a:gs pos="100000">
                  <a:schemeClr val="folHlink">
                    <a:gamma/>
                    <a:tint val="60392"/>
                    <a:invGamma/>
                  </a:schemeClr>
                </a:gs>
              </a:gsLst>
              <a:lin ang="5400000" scaled="1"/>
            </a:gradFill>
            <a:ln w="6350">
              <a:solidFill>
                <a:schemeClr val="folHlink"/>
              </a:solidFill>
              <a:round/>
              <a:headEnd/>
              <a:tailEnd/>
            </a:ln>
            <a:effectLst>
              <a:outerShdw dist="38100" dir="5400000" algn="ctr" rotWithShape="0">
                <a:srgbClr val="5F5F5F"/>
              </a:outerShdw>
            </a:effectLst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26654" name="Oval 30"/>
            <p:cNvSpPr>
              <a:spLocks noChangeArrowheads="1"/>
            </p:cNvSpPr>
            <p:nvPr/>
          </p:nvSpPr>
          <p:spPr bwMode="gray">
            <a:xfrm>
              <a:off x="3756" y="1829"/>
              <a:ext cx="358" cy="360"/>
            </a:xfrm>
            <a:prstGeom prst="ellipse">
              <a:avLst/>
            </a:prstGeom>
            <a:gradFill rotWithShape="1">
              <a:gsLst>
                <a:gs pos="0">
                  <a:schemeClr val="folHlink">
                    <a:gamma/>
                    <a:tint val="60392"/>
                    <a:invGamma/>
                  </a:schemeClr>
                </a:gs>
                <a:gs pos="50000">
                  <a:schemeClr val="folHlink"/>
                </a:gs>
                <a:gs pos="100000">
                  <a:schemeClr val="folHlink">
                    <a:gamma/>
                    <a:tint val="60392"/>
                    <a:invGamma/>
                  </a:schemeClr>
                </a:gs>
              </a:gsLst>
              <a:lin ang="5400000" scaled="1"/>
            </a:gradFill>
            <a:ln w="9525">
              <a:solidFill>
                <a:schemeClr val="folHlink">
                  <a:alpha val="20000"/>
                </a:schemeClr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</p:grpSp>
      <p:grpSp>
        <p:nvGrpSpPr>
          <p:cNvPr id="7" name="Group 31"/>
          <p:cNvGrpSpPr>
            <a:grpSpLocks/>
          </p:cNvGrpSpPr>
          <p:nvPr/>
        </p:nvGrpSpPr>
        <p:grpSpPr bwMode="auto">
          <a:xfrm>
            <a:off x="2546666" y="3199973"/>
            <a:ext cx="492125" cy="492125"/>
            <a:chOff x="3745" y="1818"/>
            <a:chExt cx="382" cy="382"/>
          </a:xfrm>
        </p:grpSpPr>
        <p:sp>
          <p:nvSpPr>
            <p:cNvPr id="26656" name="Oval 32"/>
            <p:cNvSpPr>
              <a:spLocks noChangeArrowheads="1"/>
            </p:cNvSpPr>
            <p:nvPr/>
          </p:nvSpPr>
          <p:spPr bwMode="gray">
            <a:xfrm>
              <a:off x="3745" y="1818"/>
              <a:ext cx="382" cy="382"/>
            </a:xfrm>
            <a:prstGeom prst="ellipse">
              <a:avLst/>
            </a:prstGeom>
            <a:gradFill rotWithShape="1">
              <a:gsLst>
                <a:gs pos="0">
                  <a:schemeClr val="accent2">
                    <a:gamma/>
                    <a:tint val="50980"/>
                    <a:invGamma/>
                  </a:schemeClr>
                </a:gs>
                <a:gs pos="50000">
                  <a:schemeClr val="accent2"/>
                </a:gs>
                <a:gs pos="100000">
                  <a:schemeClr val="accent2">
                    <a:gamma/>
                    <a:tint val="50980"/>
                    <a:invGamma/>
                  </a:schemeClr>
                </a:gs>
              </a:gsLst>
              <a:lin ang="5400000" scaled="1"/>
            </a:gradFill>
            <a:ln w="6350">
              <a:solidFill>
                <a:schemeClr val="accent2"/>
              </a:solidFill>
              <a:round/>
              <a:headEnd/>
              <a:tailEnd/>
            </a:ln>
            <a:effectLst>
              <a:outerShdw dist="38100" dir="5400000" algn="ctr" rotWithShape="0">
                <a:srgbClr val="5F5F5F"/>
              </a:outerShdw>
            </a:effectLst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26657" name="Oval 33"/>
            <p:cNvSpPr>
              <a:spLocks noChangeArrowheads="1"/>
            </p:cNvSpPr>
            <p:nvPr/>
          </p:nvSpPr>
          <p:spPr bwMode="gray">
            <a:xfrm>
              <a:off x="3756" y="1829"/>
              <a:ext cx="358" cy="360"/>
            </a:xfrm>
            <a:prstGeom prst="ellipse">
              <a:avLst/>
            </a:prstGeom>
            <a:gradFill rotWithShape="1">
              <a:gsLst>
                <a:gs pos="0">
                  <a:schemeClr val="accent2">
                    <a:gamma/>
                    <a:tint val="50980"/>
                    <a:invGamma/>
                  </a:schemeClr>
                </a:gs>
                <a:gs pos="50000">
                  <a:schemeClr val="accent2"/>
                </a:gs>
                <a:gs pos="100000">
                  <a:schemeClr val="accent2">
                    <a:gamma/>
                    <a:tint val="50980"/>
                    <a:invGamma/>
                  </a:schemeClr>
                </a:gs>
              </a:gsLst>
              <a:lin ang="5400000" scaled="1"/>
            </a:gradFill>
            <a:ln w="9525">
              <a:solidFill>
                <a:schemeClr val="accent2">
                  <a:alpha val="20000"/>
                </a:schemeClr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</p:grpSp>
      <p:grpSp>
        <p:nvGrpSpPr>
          <p:cNvPr id="8" name="Group 34"/>
          <p:cNvGrpSpPr>
            <a:grpSpLocks/>
          </p:cNvGrpSpPr>
          <p:nvPr/>
        </p:nvGrpSpPr>
        <p:grpSpPr bwMode="auto">
          <a:xfrm>
            <a:off x="6377277" y="4308476"/>
            <a:ext cx="457200" cy="457200"/>
            <a:chOff x="3600" y="1279"/>
            <a:chExt cx="288" cy="288"/>
          </a:xfrm>
        </p:grpSpPr>
        <p:sp>
          <p:nvSpPr>
            <p:cNvPr id="26659" name="Oval 35"/>
            <p:cNvSpPr>
              <a:spLocks noChangeArrowheads="1"/>
            </p:cNvSpPr>
            <p:nvPr/>
          </p:nvSpPr>
          <p:spPr bwMode="gray">
            <a:xfrm>
              <a:off x="3600" y="1279"/>
              <a:ext cx="288" cy="288"/>
            </a:xfrm>
            <a:prstGeom prst="ellipse">
              <a:avLst/>
            </a:prstGeom>
            <a:gradFill rotWithShape="1">
              <a:gsLst>
                <a:gs pos="0">
                  <a:srgbClr val="99CC00">
                    <a:gamma/>
                    <a:tint val="10196"/>
                    <a:invGamma/>
                  </a:srgbClr>
                </a:gs>
                <a:gs pos="50000">
                  <a:srgbClr val="99CC00"/>
                </a:gs>
                <a:gs pos="100000">
                  <a:srgbClr val="99CC00">
                    <a:gamma/>
                    <a:tint val="10196"/>
                    <a:invGamma/>
                  </a:srgbClr>
                </a:gs>
              </a:gsLst>
              <a:lin ang="5400000" scaled="1"/>
            </a:gradFill>
            <a:ln w="6350">
              <a:solidFill>
                <a:srgbClr val="99CC00"/>
              </a:solidFill>
              <a:round/>
              <a:headEnd/>
              <a:tailEnd/>
            </a:ln>
            <a:effectLst>
              <a:outerShdw dist="50800" dir="5400000" algn="ctr" rotWithShape="0">
                <a:schemeClr val="bg2">
                  <a:alpha val="50000"/>
                </a:schemeClr>
              </a:outerShdw>
            </a:effectLst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26660" name="Oval 36"/>
            <p:cNvSpPr>
              <a:spLocks noChangeArrowheads="1"/>
            </p:cNvSpPr>
            <p:nvPr/>
          </p:nvSpPr>
          <p:spPr bwMode="gray">
            <a:xfrm>
              <a:off x="3615" y="1294"/>
              <a:ext cx="256" cy="256"/>
            </a:xfrm>
            <a:prstGeom prst="ellipse">
              <a:avLst/>
            </a:prstGeom>
            <a:gradFill rotWithShape="1">
              <a:gsLst>
                <a:gs pos="0">
                  <a:srgbClr val="99CC00">
                    <a:gamma/>
                    <a:tint val="34902"/>
                    <a:invGamma/>
                  </a:srgbClr>
                </a:gs>
                <a:gs pos="50000">
                  <a:srgbClr val="99CC00"/>
                </a:gs>
                <a:gs pos="100000">
                  <a:srgbClr val="99CC00">
                    <a:gamma/>
                    <a:tint val="34902"/>
                    <a:invGamma/>
                  </a:srgbClr>
                </a:gs>
              </a:gsLst>
              <a:lin ang="5400000" scaled="1"/>
            </a:gradFill>
            <a:ln w="19050">
              <a:solidFill>
                <a:srgbClr val="99CC00">
                  <a:alpha val="20000"/>
                </a:srgbClr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</p:grpSp>
      <p:grpSp>
        <p:nvGrpSpPr>
          <p:cNvPr id="9" name="Group 37"/>
          <p:cNvGrpSpPr>
            <a:grpSpLocks/>
          </p:cNvGrpSpPr>
          <p:nvPr/>
        </p:nvGrpSpPr>
        <p:grpSpPr bwMode="auto">
          <a:xfrm>
            <a:off x="2318066" y="4330701"/>
            <a:ext cx="457200" cy="457200"/>
            <a:chOff x="3600" y="1279"/>
            <a:chExt cx="288" cy="288"/>
          </a:xfrm>
        </p:grpSpPr>
        <p:sp>
          <p:nvSpPr>
            <p:cNvPr id="26662" name="Oval 38"/>
            <p:cNvSpPr>
              <a:spLocks noChangeArrowheads="1"/>
            </p:cNvSpPr>
            <p:nvPr/>
          </p:nvSpPr>
          <p:spPr bwMode="gray">
            <a:xfrm>
              <a:off x="3600" y="1279"/>
              <a:ext cx="288" cy="288"/>
            </a:xfrm>
            <a:prstGeom prst="ellipse">
              <a:avLst/>
            </a:prstGeom>
            <a:gradFill rotWithShape="1">
              <a:gsLst>
                <a:gs pos="0">
                  <a:srgbClr val="FF66CC">
                    <a:gamma/>
                    <a:tint val="10196"/>
                    <a:invGamma/>
                  </a:srgbClr>
                </a:gs>
                <a:gs pos="50000">
                  <a:srgbClr val="FF66CC"/>
                </a:gs>
                <a:gs pos="100000">
                  <a:srgbClr val="FF66CC">
                    <a:gamma/>
                    <a:tint val="10196"/>
                    <a:invGamma/>
                  </a:srgbClr>
                </a:gs>
              </a:gsLst>
              <a:lin ang="5400000" scaled="1"/>
            </a:gradFill>
            <a:ln w="6350">
              <a:solidFill>
                <a:srgbClr val="FF66CC"/>
              </a:solidFill>
              <a:round/>
              <a:headEnd/>
              <a:tailEnd/>
            </a:ln>
            <a:effectLst>
              <a:outerShdw dist="50800" dir="5400000" algn="ctr" rotWithShape="0">
                <a:schemeClr val="bg2">
                  <a:alpha val="50000"/>
                </a:schemeClr>
              </a:outerShdw>
            </a:effectLst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26663" name="Oval 39"/>
            <p:cNvSpPr>
              <a:spLocks noChangeArrowheads="1"/>
            </p:cNvSpPr>
            <p:nvPr/>
          </p:nvSpPr>
          <p:spPr bwMode="gray">
            <a:xfrm>
              <a:off x="3615" y="1294"/>
              <a:ext cx="256" cy="256"/>
            </a:xfrm>
            <a:prstGeom prst="ellipse">
              <a:avLst/>
            </a:prstGeom>
            <a:gradFill rotWithShape="1">
              <a:gsLst>
                <a:gs pos="0">
                  <a:srgbClr val="FF66CC">
                    <a:gamma/>
                    <a:tint val="34902"/>
                    <a:invGamma/>
                  </a:srgbClr>
                </a:gs>
                <a:gs pos="50000">
                  <a:srgbClr val="FF66CC"/>
                </a:gs>
                <a:gs pos="100000">
                  <a:srgbClr val="FF66CC">
                    <a:gamma/>
                    <a:tint val="34902"/>
                    <a:invGamma/>
                  </a:srgbClr>
                </a:gs>
              </a:gsLst>
              <a:lin ang="5400000" scaled="1"/>
            </a:gradFill>
            <a:ln w="19050">
              <a:solidFill>
                <a:srgbClr val="FF66CC">
                  <a:alpha val="20000"/>
                </a:srgbClr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</p:grpSp>
    </p:spTree>
    <p:extLst>
      <p:ext uri="{BB962C8B-B14F-4D97-AF65-F5344CB8AC3E}">
        <p14:creationId xmlns:p14="http://schemas.microsoft.com/office/powerpoint/2010/main" val="5277264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User\Desktop\Материалы для мектеп еду\0128719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876400" y="260648"/>
            <a:ext cx="7128792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k-KZ" sz="28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Виды формативного оценивания</a:t>
            </a:r>
          </a:p>
          <a:p>
            <a:endParaRPr lang="kk-KZ" dirty="0"/>
          </a:p>
          <a:p>
            <a:endParaRPr lang="ru-RU" dirty="0"/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395536" y="1064981"/>
            <a:ext cx="2520280" cy="648072"/>
          </a:xfrm>
          <a:prstGeom prst="roundRect">
            <a:avLst/>
          </a:prstGeom>
          <a:ln>
            <a:solidFill>
              <a:srgbClr val="7030A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k-KZ" b="1" dirty="0" smtClean="0">
                <a:latin typeface="Times New Roman" pitchFamily="18" charset="0"/>
                <a:cs typeface="Times New Roman" pitchFamily="18" charset="0"/>
              </a:rPr>
              <a:t>Оценивание учителем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3331274" y="1064981"/>
            <a:ext cx="2520280" cy="648072"/>
          </a:xfrm>
          <a:prstGeom prst="roundRect">
            <a:avLst/>
          </a:prstGeom>
          <a:ln>
            <a:solidFill>
              <a:srgbClr val="7030A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k-KZ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Самооценивание </a:t>
            </a:r>
            <a:endParaRPr lang="ru-RU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6135604" y="1090909"/>
            <a:ext cx="2520280" cy="648072"/>
          </a:xfrm>
          <a:prstGeom prst="roundRect">
            <a:avLst/>
          </a:prstGeom>
          <a:ln>
            <a:solidFill>
              <a:srgbClr val="7030A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k-KZ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Взаимооценивание </a:t>
            </a:r>
            <a:endParaRPr lang="ru-RU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Стрелка вниз 6"/>
          <p:cNvSpPr/>
          <p:nvPr/>
        </p:nvSpPr>
        <p:spPr>
          <a:xfrm>
            <a:off x="1475656" y="1738981"/>
            <a:ext cx="360040" cy="429879"/>
          </a:xfrm>
          <a:prstGeom prst="downArrow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>
              <a:effectLst>
                <a:reflection blurRad="6350" stA="50000" endA="300" endPos="50000" dist="60007" dir="5400000" sy="-100000" algn="bl" rotWithShape="0"/>
              </a:effectLst>
            </a:endParaRPr>
          </a:p>
        </p:txBody>
      </p:sp>
      <p:sp>
        <p:nvSpPr>
          <p:cNvPr id="8" name="Стрелка вниз 7"/>
          <p:cNvSpPr/>
          <p:nvPr/>
        </p:nvSpPr>
        <p:spPr>
          <a:xfrm>
            <a:off x="4411394" y="1738981"/>
            <a:ext cx="360040" cy="429879"/>
          </a:xfrm>
          <a:prstGeom prst="downArrow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Стрелка вниз 8"/>
          <p:cNvSpPr/>
          <p:nvPr/>
        </p:nvSpPr>
        <p:spPr>
          <a:xfrm>
            <a:off x="7215724" y="1713053"/>
            <a:ext cx="360040" cy="429879"/>
          </a:xfrm>
          <a:prstGeom prst="downArrow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416465" y="2276872"/>
            <a:ext cx="2520280" cy="3744416"/>
          </a:xfrm>
          <a:prstGeom prst="roundRect">
            <a:avLst/>
          </a:prstGeom>
          <a:ln>
            <a:solidFill>
              <a:srgbClr val="7030A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k-KZ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Словесная похвала, словесное поощрение </a:t>
            </a:r>
          </a:p>
          <a:p>
            <a:pPr algn="ctr"/>
            <a:r>
              <a:rPr lang="kk-KZ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«</a:t>
            </a:r>
            <a:r>
              <a:rPr lang="kk-KZ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Ты молодец! Я доволен твоей работой. Ты мог бы поработать </a:t>
            </a:r>
            <a:r>
              <a:rPr lang="kk-KZ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лучше. Мне нравится ход твоих мыслей! Сегодня ты был активным на уроке</a:t>
            </a:r>
            <a:r>
              <a:rPr lang="ru-RU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»</a:t>
            </a:r>
            <a:endParaRPr lang="kk-KZ" b="1" dirty="0" smtClean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3311860" y="2276872"/>
            <a:ext cx="2520280" cy="3744416"/>
          </a:xfrm>
          <a:prstGeom prst="roundRect">
            <a:avLst/>
          </a:prstGeom>
          <a:ln>
            <a:solidFill>
              <a:srgbClr val="7030A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 «Светофор</a:t>
            </a:r>
            <a:r>
              <a:rPr lang="ru-RU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»,</a:t>
            </a:r>
            <a:r>
              <a:rPr lang="ru-RU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«Говорящие рисунки</a:t>
            </a:r>
            <a:r>
              <a:rPr lang="ru-RU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», </a:t>
            </a:r>
            <a:r>
              <a:rPr lang="ru-RU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«Приём ЗХУ», «</a:t>
            </a:r>
            <a:r>
              <a:rPr lang="ru-RU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Плюс-минус-интересно», </a:t>
            </a:r>
            <a:r>
              <a:rPr lang="kk-KZ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«Достиг -Стремлюсь»</a:t>
            </a:r>
            <a:endParaRPr lang="ru-RU" b="1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Скругленный прямоугольник 11"/>
          <p:cNvSpPr/>
          <p:nvPr/>
        </p:nvSpPr>
        <p:spPr>
          <a:xfrm>
            <a:off x="6154688" y="2276872"/>
            <a:ext cx="2520280" cy="3744416"/>
          </a:xfrm>
          <a:prstGeom prst="roundRect">
            <a:avLst/>
          </a:prstGeom>
          <a:ln>
            <a:solidFill>
              <a:srgbClr val="7030A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«Учет всех факторов</a:t>
            </a:r>
            <a:r>
              <a:rPr lang="ru-RU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», </a:t>
            </a:r>
            <a:r>
              <a:rPr lang="ru-RU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«Аплодисменты</a:t>
            </a:r>
            <a:r>
              <a:rPr lang="ru-RU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», </a:t>
            </a:r>
            <a:r>
              <a:rPr lang="kk-KZ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«Сэндвич похвалы</a:t>
            </a:r>
            <a:r>
              <a:rPr lang="kk-KZ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», </a:t>
            </a:r>
            <a:r>
              <a:rPr lang="kk-KZ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«Две звезды, одно пожелание»</a:t>
            </a:r>
            <a:endParaRPr lang="ru-RU" b="1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281002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User\Desktop\Материалы для мектеп еду\0128719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395536" y="1028343"/>
            <a:ext cx="8208912" cy="48936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   </a:t>
            </a:r>
            <a:r>
              <a:rPr lang="ru-RU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При </a:t>
            </a:r>
            <a:r>
              <a:rPr lang="ru-RU" sz="24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использовании </a:t>
            </a:r>
            <a:r>
              <a:rPr lang="ru-RU" sz="24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формативного</a:t>
            </a:r>
            <a:r>
              <a:rPr lang="ru-RU" sz="24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оценивания на своих уроках использую такие формы оценивания, как </a:t>
            </a:r>
            <a:r>
              <a:rPr lang="ru-RU" sz="2400" b="1" i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самооценивание</a:t>
            </a:r>
            <a:r>
              <a:rPr lang="ru-RU" sz="2400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400" b="1" i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взаимооценивание</a:t>
            </a:r>
            <a:r>
              <a:rPr lang="ru-RU" sz="24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 Оценивая друг друга, учащиеся выделяют положительные и отрицательные стороны выполненных работ, тем самым закрепляют изученный материал. </a:t>
            </a:r>
            <a:endParaRPr lang="ru-RU" sz="2400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sz="24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  При </a:t>
            </a:r>
            <a:r>
              <a:rPr lang="ru-RU" sz="24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самооценивании</a:t>
            </a:r>
            <a:r>
              <a:rPr lang="ru-RU" sz="24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учащиеся отслеживают и анализируют собственный прогресс. На начальном этапе эти формы оценивания достаточно сложны для учащихся. Зачастую учащиеся недостаточно объективно оценивают друг друга и себя. Поэтому при проведении </a:t>
            </a:r>
            <a:r>
              <a:rPr lang="ru-RU" sz="24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самооценивания</a:t>
            </a:r>
            <a:r>
              <a:rPr lang="ru-RU" sz="24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и </a:t>
            </a:r>
            <a:r>
              <a:rPr lang="ru-RU" sz="24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взаимооценивания</a:t>
            </a:r>
            <a:r>
              <a:rPr lang="ru-RU" sz="24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очень важно наличие </a:t>
            </a:r>
            <a:r>
              <a:rPr lang="ru-RU" sz="2400" b="1" u="sng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критериев оценивания</a:t>
            </a:r>
            <a:r>
              <a:rPr lang="ru-RU" sz="24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03795016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:\Users\User\Desktop\Материалы для мектеп еду\0128719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Скругленный прямоугольник 4"/>
          <p:cNvSpPr/>
          <p:nvPr/>
        </p:nvSpPr>
        <p:spPr>
          <a:xfrm>
            <a:off x="539552" y="476671"/>
            <a:ext cx="3528392" cy="6124221"/>
          </a:xfrm>
          <a:prstGeom prst="roundRect">
            <a:avLst/>
          </a:prstGeom>
          <a:ln>
            <a:solidFill>
              <a:schemeClr val="accent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Прямоугольник 5"/>
          <p:cNvSpPr/>
          <p:nvPr/>
        </p:nvSpPr>
        <p:spPr>
          <a:xfrm>
            <a:off x="545321" y="458956"/>
            <a:ext cx="3528392" cy="59400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kk-KZ" sz="2000" b="1" dirty="0" smtClean="0">
                <a:latin typeface="Times New Roman" pitchFamily="18" charset="0"/>
                <a:cs typeface="Times New Roman" pitchFamily="18" charset="0"/>
              </a:rPr>
              <a:t>9 класс. </a:t>
            </a:r>
          </a:p>
          <a:p>
            <a:r>
              <a:rPr lang="kk-KZ" sz="2000" b="1" dirty="0" smtClean="0">
                <a:latin typeface="Times New Roman" pitchFamily="18" charset="0"/>
                <a:cs typeface="Times New Roman" pitchFamily="18" charset="0"/>
              </a:rPr>
              <a:t>Тема «Общение и культура»</a:t>
            </a:r>
          </a:p>
          <a:p>
            <a:r>
              <a:rPr lang="kk-KZ" sz="2000" b="1" dirty="0" smtClean="0">
                <a:latin typeface="Times New Roman" pitchFamily="18" charset="0"/>
                <a:cs typeface="Times New Roman" pitchFamily="18" charset="0"/>
              </a:rPr>
              <a:t>Составьте </a:t>
            </a:r>
            <a:r>
              <a:rPr lang="kk-KZ" sz="2000" b="1" dirty="0">
                <a:latin typeface="Times New Roman" pitchFamily="18" charset="0"/>
                <a:cs typeface="Times New Roman" pitchFamily="18" charset="0"/>
              </a:rPr>
              <a:t>синквейн к слову «</a:t>
            </a:r>
            <a:r>
              <a:rPr lang="kk-KZ" sz="2000" dirty="0">
                <a:latin typeface="Times New Roman" pitchFamily="18" charset="0"/>
                <a:cs typeface="Times New Roman" pitchFamily="18" charset="0"/>
              </a:rPr>
              <a:t>Культура»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1)Культура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dirty="0">
                <a:latin typeface="Times New Roman" pitchFamily="18" charset="0"/>
                <a:cs typeface="Times New Roman" pitchFamily="18" charset="0"/>
              </a:rPr>
            </a:b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2)Духовное, нравственное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dirty="0">
                <a:latin typeface="Times New Roman" pitchFamily="18" charset="0"/>
                <a:cs typeface="Times New Roman" pitchFamily="18" charset="0"/>
              </a:rPr>
            </a:b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3)Обучает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, развивает, совершенствует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dirty="0">
                <a:latin typeface="Times New Roman" pitchFamily="18" charset="0"/>
                <a:cs typeface="Times New Roman" pitchFamily="18" charset="0"/>
              </a:rPr>
            </a:b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4)Культура - это мера человечности в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человеке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dirty="0">
                <a:latin typeface="Times New Roman" pitchFamily="18" charset="0"/>
                <a:cs typeface="Times New Roman" pitchFamily="18" charset="0"/>
              </a:rPr>
            </a:b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5)Интеллигентность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kk-KZ" sz="2000" b="1" dirty="0">
                <a:latin typeface="Times New Roman" pitchFamily="18" charset="0"/>
                <a:cs typeface="Times New Roman" pitchFamily="18" charset="0"/>
              </a:rPr>
              <a:t> 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kk-KZ" sz="2000" b="1" dirty="0">
                <a:latin typeface="Times New Roman" pitchFamily="18" charset="0"/>
                <a:cs typeface="Times New Roman" pitchFamily="18" charset="0"/>
              </a:rPr>
              <a:t>Дескриптор</a:t>
            </a:r>
            <a:r>
              <a:rPr lang="kk-KZ" sz="2000" dirty="0">
                <a:latin typeface="Times New Roman" pitchFamily="18" charset="0"/>
                <a:cs typeface="Times New Roman" pitchFamily="18" charset="0"/>
              </a:rPr>
              <a:t>: составляют </a:t>
            </a:r>
            <a:r>
              <a:rPr lang="kk-KZ" sz="2000" dirty="0" smtClean="0">
                <a:latin typeface="Times New Roman" pitchFamily="18" charset="0"/>
                <a:cs typeface="Times New Roman" pitchFamily="18" charset="0"/>
              </a:rPr>
              <a:t>синквейн </a:t>
            </a:r>
            <a:r>
              <a:rPr lang="kk-KZ" sz="2000" dirty="0">
                <a:latin typeface="Times New Roman" pitchFamily="18" charset="0"/>
                <a:cs typeface="Times New Roman" pitchFamily="18" charset="0"/>
              </a:rPr>
              <a:t>с данным </a:t>
            </a:r>
            <a:r>
              <a:rPr lang="kk-KZ" sz="2000" dirty="0" smtClean="0">
                <a:latin typeface="Times New Roman" pitchFamily="18" charset="0"/>
                <a:cs typeface="Times New Roman" pitchFamily="18" charset="0"/>
              </a:rPr>
              <a:t>словом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kk-KZ" sz="2000" b="1" i="1" dirty="0">
                <a:latin typeface="Times New Roman" pitchFamily="18" charset="0"/>
                <a:cs typeface="Times New Roman" pitchFamily="18" charset="0"/>
              </a:rPr>
              <a:t>ФО</a:t>
            </a:r>
            <a:r>
              <a:rPr lang="kk-KZ" sz="2000" b="1" i="1" dirty="0" smtClean="0">
                <a:latin typeface="Times New Roman" pitchFamily="18" charset="0"/>
                <a:cs typeface="Times New Roman" pitchFamily="18" charset="0"/>
              </a:rPr>
              <a:t>. Взаимооценивание</a:t>
            </a:r>
          </a:p>
          <a:p>
            <a:r>
              <a:rPr lang="kk-KZ" sz="2000" b="1" i="1" dirty="0" smtClean="0">
                <a:latin typeface="Times New Roman" pitchFamily="18" charset="0"/>
                <a:cs typeface="Times New Roman" pitchFamily="18" charset="0"/>
              </a:rPr>
              <a:t>Выбери </a:t>
            </a:r>
            <a:r>
              <a:rPr lang="kk-KZ" sz="2000" b="1" i="1" dirty="0">
                <a:latin typeface="Times New Roman" pitchFamily="18" charset="0"/>
                <a:cs typeface="Times New Roman" pitchFamily="18" charset="0"/>
              </a:rPr>
              <a:t>одну фразу для соседа </a:t>
            </a:r>
            <a:r>
              <a:rPr lang="kk-KZ" sz="2000" i="1" dirty="0">
                <a:latin typeface="Times New Roman" pitchFamily="18" charset="0"/>
                <a:cs typeface="Times New Roman" pitchFamily="18" charset="0"/>
              </a:rPr>
              <a:t>(Ты молодец, я доволен твоей работой, надо еще поработать)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4860032" y="462988"/>
            <a:ext cx="3816424" cy="6124221"/>
          </a:xfrm>
          <a:prstGeom prst="roundRect">
            <a:avLst/>
          </a:prstGeom>
          <a:ln>
            <a:solidFill>
              <a:schemeClr val="accent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k-KZ" sz="2000" b="1" dirty="0" smtClean="0">
                <a:latin typeface="Times New Roman" pitchFamily="18" charset="0"/>
                <a:cs typeface="Times New Roman" pitchFamily="18" charset="0"/>
              </a:rPr>
              <a:t>9 класс</a:t>
            </a:r>
          </a:p>
          <a:p>
            <a:pPr algn="ctr"/>
            <a:r>
              <a:rPr lang="kk-KZ" sz="2000" b="1" dirty="0" smtClean="0">
                <a:latin typeface="Times New Roman" pitchFamily="18" charset="0"/>
                <a:cs typeface="Times New Roman" pitchFamily="18" charset="0"/>
              </a:rPr>
              <a:t>Тема «Телеграмма»</a:t>
            </a:r>
          </a:p>
          <a:p>
            <a:pPr algn="ctr"/>
            <a:r>
              <a:rPr lang="kk-KZ" sz="2000" b="1" dirty="0" smtClean="0">
                <a:latin typeface="Times New Roman" pitchFamily="18" charset="0"/>
                <a:cs typeface="Times New Roman" pitchFamily="18" charset="0"/>
              </a:rPr>
              <a:t>Задание для дифференциации </a:t>
            </a:r>
          </a:p>
          <a:p>
            <a:pPr algn="ctr"/>
            <a:r>
              <a:rPr lang="kk-KZ" sz="2000" b="1" dirty="0">
                <a:latin typeface="Times New Roman" pitchFamily="18" charset="0"/>
                <a:cs typeface="Times New Roman" pitchFamily="18" charset="0"/>
              </a:rPr>
              <a:t>У</a:t>
            </a:r>
            <a:r>
              <a:rPr lang="kk-KZ" sz="2000" b="1" dirty="0" smtClean="0">
                <a:latin typeface="Times New Roman" pitchFamily="18" charset="0"/>
                <a:cs typeface="Times New Roman" pitchFamily="18" charset="0"/>
              </a:rPr>
              <a:t>ровень А</a:t>
            </a:r>
          </a:p>
          <a:p>
            <a:r>
              <a:rPr lang="kk-KZ" sz="2000" b="1" dirty="0" smtClean="0">
                <a:latin typeface="Times New Roman" pitchFamily="18" charset="0"/>
                <a:cs typeface="Times New Roman" pitchFamily="18" charset="0"/>
              </a:rPr>
              <a:t>Метод </a:t>
            </a:r>
            <a:r>
              <a:rPr lang="kk-KZ" sz="2000" b="1" dirty="0">
                <a:latin typeface="Times New Roman" pitchFamily="18" charset="0"/>
                <a:cs typeface="Times New Roman" pitchFamily="18" charset="0"/>
              </a:rPr>
              <a:t>«315» </a:t>
            </a:r>
            <a:r>
              <a:rPr lang="kk-KZ" sz="2000" dirty="0">
                <a:latin typeface="Times New Roman" pitchFamily="18" charset="0"/>
                <a:cs typeface="Times New Roman" pitchFamily="18" charset="0"/>
              </a:rPr>
              <a:t>(за 3 минуты записать 15 ключевых слов по рассказу).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kk-KZ" sz="2000" b="1" dirty="0">
                <a:latin typeface="Times New Roman" pitchFamily="18" charset="0"/>
                <a:cs typeface="Times New Roman" pitchFamily="18" charset="0"/>
              </a:rPr>
              <a:t>Дескрипторы: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  <a:p>
            <a:pPr lvl="0"/>
            <a:r>
              <a:rPr lang="kk-KZ" sz="2000" dirty="0">
                <a:latin typeface="Times New Roman" pitchFamily="18" charset="0"/>
                <a:cs typeface="Times New Roman" pitchFamily="18" charset="0"/>
              </a:rPr>
              <a:t>Умеют находить ключевые слова по тексту;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  <a:p>
            <a:pPr lvl="0"/>
            <a:r>
              <a:rPr lang="kk-KZ" sz="2000" dirty="0">
                <a:latin typeface="Times New Roman" pitchFamily="18" charset="0"/>
                <a:cs typeface="Times New Roman" pitchFamily="18" charset="0"/>
              </a:rPr>
              <a:t>Объясняют, почему они  выбрали именно эти слова. </a:t>
            </a:r>
            <a:endParaRPr lang="kk-KZ" sz="2000" dirty="0" smtClean="0">
              <a:latin typeface="Times New Roman" pitchFamily="18" charset="0"/>
              <a:cs typeface="Times New Roman" pitchFamily="18" charset="0"/>
            </a:endParaRPr>
          </a:p>
          <a:p>
            <a:pPr lvl="0"/>
            <a:endParaRPr lang="ru-RU" sz="20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kk-KZ" sz="2000" b="1" i="1" dirty="0">
                <a:latin typeface="Times New Roman" pitchFamily="18" charset="0"/>
                <a:cs typeface="Times New Roman" pitchFamily="18" charset="0"/>
              </a:rPr>
              <a:t>ФО</a:t>
            </a:r>
            <a:r>
              <a:rPr lang="kk-KZ" sz="2000" i="1" dirty="0">
                <a:latin typeface="Times New Roman" pitchFamily="18" charset="0"/>
                <a:cs typeface="Times New Roman" pitchFamily="18" charset="0"/>
              </a:rPr>
              <a:t>.   </a:t>
            </a:r>
            <a:r>
              <a:rPr lang="kk-KZ" sz="2000" b="1" i="1" dirty="0">
                <a:latin typeface="Times New Roman" pitchFamily="18" charset="0"/>
                <a:cs typeface="Times New Roman" pitchFamily="18" charset="0"/>
              </a:rPr>
              <a:t>Самооценивание  «Достиг -Стремлюсь».</a:t>
            </a:r>
            <a:r>
              <a:rPr lang="kk-KZ" sz="20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kk-KZ" sz="2000" dirty="0">
                <a:latin typeface="Times New Roman" pitchFamily="18" charset="0"/>
                <a:cs typeface="Times New Roman" pitchFamily="18" charset="0"/>
              </a:rPr>
              <a:t>(Я достиг цели! Я смог! У меня получилось! Я должен стремиться! Я должен стараться! )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4226474" y="789045"/>
            <a:ext cx="489542" cy="5634340"/>
          </a:xfrm>
          <a:prstGeom prst="round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k-KZ" sz="3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ПРИМЕ</a:t>
            </a:r>
          </a:p>
          <a:p>
            <a:r>
              <a:rPr lang="kk-KZ" sz="3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РЫ</a:t>
            </a:r>
            <a:endParaRPr lang="ru-RU" sz="32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2233113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User\Desktop\Материалы для мектеп еду\0128719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Скругленный прямоугольник 2"/>
          <p:cNvSpPr/>
          <p:nvPr/>
        </p:nvSpPr>
        <p:spPr>
          <a:xfrm>
            <a:off x="971600" y="404664"/>
            <a:ext cx="7272808" cy="720080"/>
          </a:xfrm>
          <a:prstGeom prst="roundRect">
            <a:avLst/>
          </a:prstGeom>
          <a:ln>
            <a:solidFill>
              <a:srgbClr val="7030A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k-KZ" sz="24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Формативное оценивание в условиях дистанционного образования</a:t>
            </a:r>
            <a:endParaRPr lang="ru-RU" sz="2400" b="1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539552" y="1166843"/>
            <a:ext cx="7920880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lvl="0" indent="-285750" algn="just">
              <a:buFont typeface="Arial" pitchFamily="34" charset="0"/>
              <a:buChar char="•"/>
            </a:pP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Результаты </a:t>
            </a:r>
            <a:r>
              <a:rPr lang="ru-RU" sz="2400" b="1" dirty="0" err="1">
                <a:latin typeface="Times New Roman" pitchFamily="18" charset="0"/>
                <a:cs typeface="Times New Roman" pitchFamily="18" charset="0"/>
              </a:rPr>
              <a:t>формативного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 оценивания ежедневно выставляются в электронный/бумажный журнал в виде баллов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lvl="0" algn="just"/>
            <a:endParaRPr lang="ru-RU" sz="2400" b="1" dirty="0" smtClean="0">
              <a:latin typeface="Times New Roman" pitchFamily="18" charset="0"/>
              <a:cs typeface="Times New Roman" pitchFamily="18" charset="0"/>
            </a:endParaRPr>
          </a:p>
          <a:p>
            <a:pPr marL="285750" lvl="0" indent="-285750" algn="just">
              <a:buFont typeface="Arial" pitchFamily="34" charset="0"/>
              <a:buChar char="•"/>
            </a:pPr>
            <a:r>
              <a:rPr lang="ru-RU" sz="24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Максимальный </a:t>
            </a:r>
            <a:r>
              <a:rPr lang="ru-RU" sz="2400" b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балл за </a:t>
            </a:r>
            <a:r>
              <a:rPr lang="ru-RU" sz="2400" b="1" dirty="0" err="1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формативное</a:t>
            </a:r>
            <a:r>
              <a:rPr lang="ru-RU" sz="2400" b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оценивание составляет не более 10 баллов во 2-11 классах, при этом 1-3 баллов соответствует критериям низкого уровня, 4-7 баллов – среднего уровня, 8-10 баллов – высокого уровня</a:t>
            </a:r>
            <a:r>
              <a:rPr lang="ru-RU" sz="24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lvl="0" algn="just"/>
            <a:endParaRPr lang="ru-RU" sz="2400" b="1" dirty="0" smtClean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  <a:p>
            <a:pPr marL="285750" indent="-285750" algn="just">
              <a:buFont typeface="Arial" pitchFamily="34" charset="0"/>
              <a:buChar char="•"/>
            </a:pP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Для более расширенной обратной связи учитель использует рубрики в виде комментариев, которую предоставляет через электронный дневник ученика.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  <a:p>
            <a:pPr marL="285750" lvl="0" indent="-285750" algn="just">
              <a:buFont typeface="Arial" pitchFamily="34" charset="0"/>
              <a:buChar char="•"/>
            </a:pP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36059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User\Desktop\Материалы для мектеп еду\0128719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Скругленный прямоугольник 2"/>
          <p:cNvSpPr/>
          <p:nvPr/>
        </p:nvSpPr>
        <p:spPr>
          <a:xfrm>
            <a:off x="971600" y="404664"/>
            <a:ext cx="7272808" cy="720080"/>
          </a:xfrm>
          <a:prstGeom prst="roundRect">
            <a:avLst/>
          </a:prstGeom>
          <a:ln>
            <a:solidFill>
              <a:srgbClr val="7030A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k-KZ" sz="24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Формативное оценивание в условиях дистанционного образования</a:t>
            </a:r>
            <a:endParaRPr lang="ru-RU" sz="2400" b="1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Вертикальный свиток 3"/>
          <p:cNvSpPr/>
          <p:nvPr/>
        </p:nvSpPr>
        <p:spPr>
          <a:xfrm>
            <a:off x="20216" y="1268760"/>
            <a:ext cx="3615680" cy="5040560"/>
          </a:xfrm>
          <a:prstGeom prst="verticalScroll">
            <a:avLst/>
          </a:prstGeom>
          <a:ln>
            <a:solidFill>
              <a:schemeClr val="accent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k-KZ" sz="2400" b="1" dirty="0" smtClean="0">
                <a:latin typeface="Times New Roman" pitchFamily="18" charset="0"/>
                <a:cs typeface="Times New Roman" pitchFamily="18" charset="0"/>
              </a:rPr>
              <a:t>В условиях дистанционного образования, помимо оценивания в баллах, я применяю </a:t>
            </a:r>
          </a:p>
          <a:p>
            <a:pPr algn="ctr"/>
            <a:r>
              <a:rPr lang="kk-KZ" sz="24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метод «Зеленой ручки»</a:t>
            </a:r>
            <a:endParaRPr lang="ru-RU" sz="2400" b="1" dirty="0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0" name="Picture 2" descr="C:\Users\User\Desktop\Материалы для мектеп еду\full_size_1569927568-fef507e955b6369a1e6432765e3a34a6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7984" y="1408762"/>
            <a:ext cx="4105169" cy="21642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3973341" y="3847107"/>
            <a:ext cx="4572000" cy="2462213"/>
          </a:xfrm>
          <a:prstGeom prst="rect">
            <a:avLst/>
          </a:prstGeom>
        </p:spPr>
        <p:txBody>
          <a:bodyPr>
            <a:spAutoFit/>
          </a:bodyPr>
          <a:lstStyle/>
          <a:p>
            <a:pPr algn="r"/>
            <a:r>
              <a:rPr lang="ru-RU" sz="2200" b="1" dirty="0">
                <a:latin typeface="Times New Roman" pitchFamily="18" charset="0"/>
                <a:cs typeface="Times New Roman" pitchFamily="18" charset="0"/>
              </a:rPr>
              <a:t>Внедряя </a:t>
            </a:r>
            <a:r>
              <a:rPr lang="ru-RU" sz="22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метод </a:t>
            </a:r>
            <a:r>
              <a:rPr lang="ru-RU" sz="2200" b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«зеленой ручки»</a:t>
            </a:r>
            <a:r>
              <a:rPr lang="ru-RU" sz="2200" b="1" dirty="0">
                <a:latin typeface="Times New Roman" pitchFamily="18" charset="0"/>
                <a:cs typeface="Times New Roman" pitchFamily="18" charset="0"/>
              </a:rPr>
              <a:t>, вы увидите, что даже если вы не указываете ребенку на ошибки, они постепенно уходят сами собой, потому что ребенок стремится сделать отлично сам, по своей доброй воле.</a:t>
            </a:r>
          </a:p>
        </p:txBody>
      </p:sp>
    </p:spTree>
    <p:extLst>
      <p:ext uri="{BB962C8B-B14F-4D97-AF65-F5344CB8AC3E}">
        <p14:creationId xmlns:p14="http://schemas.microsoft.com/office/powerpoint/2010/main" val="6422694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User\Desktop\Материалы для мектеп еду\0128719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C:\Users\User\Desktop\Screenshot_20201011-130924_Chrome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024" y="1261565"/>
            <a:ext cx="4072356" cy="5400600"/>
          </a:xfrm>
          <a:prstGeom prst="rect">
            <a:avLst/>
          </a:prstGeom>
          <a:ln w="38100" cap="sq">
            <a:solidFill>
              <a:srgbClr val="7030A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User\Desktop\Screenshot_20201011-130906_Chrome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1268760"/>
            <a:ext cx="3672408" cy="5400600"/>
          </a:xfrm>
          <a:prstGeom prst="rect">
            <a:avLst/>
          </a:prstGeom>
          <a:ln w="38100" cap="sq">
            <a:solidFill>
              <a:srgbClr val="7030A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Скругленный прямоугольник 6"/>
          <p:cNvSpPr/>
          <p:nvPr/>
        </p:nvSpPr>
        <p:spPr>
          <a:xfrm>
            <a:off x="971600" y="404664"/>
            <a:ext cx="7272808" cy="720080"/>
          </a:xfrm>
          <a:prstGeom prst="roundRect">
            <a:avLst/>
          </a:prstGeom>
          <a:ln>
            <a:solidFill>
              <a:srgbClr val="7030A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k-KZ" sz="24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Формативное оценивание в условиях дистанционного образования</a:t>
            </a:r>
            <a:endParaRPr lang="ru-RU" sz="2400" b="1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4139952" y="1268760"/>
            <a:ext cx="468052" cy="4824536"/>
          </a:xfrm>
          <a:prstGeom prst="roundRect">
            <a:avLst/>
          </a:prstGeom>
          <a:ln/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k-KZ" sz="3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ПРИМЕРЫ</a:t>
            </a:r>
            <a:endParaRPr lang="ru-RU" sz="32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843000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User\Desktop\Материалы для мектеп еду\empty-green-comic-style-zoom-lines-background_1017-2055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251520" y="908720"/>
            <a:ext cx="8640960" cy="54476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kk-KZ" sz="2400" b="1" dirty="0" smtClean="0">
                <a:latin typeface="Times New Roman" pitchFamily="18" charset="0"/>
                <a:cs typeface="Times New Roman" pitchFamily="18" charset="0"/>
              </a:rPr>
              <a:t>    </a:t>
            </a:r>
            <a:r>
              <a:rPr lang="kk-KZ" sz="2400" b="1" dirty="0" smtClean="0">
                <a:solidFill>
                  <a:schemeClr val="accent4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В заключение хочется сказать,  что формативное оценивание является двигателем – мотиватором  и залогом успешного освоения материала  учащимися!</a:t>
            </a:r>
          </a:p>
          <a:p>
            <a:pPr algn="just"/>
            <a:endParaRPr lang="kk-KZ" sz="2400" b="1" dirty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kk-KZ" sz="2800" b="1" dirty="0" smtClean="0">
                <a:latin typeface="Times New Roman" pitchFamily="18" charset="0"/>
                <a:cs typeface="Times New Roman" pitchFamily="18" charset="0"/>
              </a:rPr>
              <a:t>Уважаемые коллеги!</a:t>
            </a:r>
          </a:p>
          <a:p>
            <a:pPr algn="just"/>
            <a:r>
              <a:rPr lang="kk-KZ" sz="2800" b="1" dirty="0" smtClean="0">
                <a:latin typeface="Times New Roman" pitchFamily="18" charset="0"/>
                <a:cs typeface="Times New Roman" pitchFamily="18" charset="0"/>
              </a:rPr>
              <a:t>      Желаю вам железного терпения, стальных нервов, послушных и  успешных учеников, понимающих родителей, и скорейшего возвращения в  уютные школьные кабинеты к нашим любимым  ученикам!</a:t>
            </a:r>
          </a:p>
          <a:p>
            <a:pPr algn="just"/>
            <a:endParaRPr lang="kk-KZ" sz="2800" b="1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kk-KZ" sz="2800" b="1" dirty="0" smtClean="0">
                <a:latin typeface="Times New Roman" pitchFamily="18" charset="0"/>
                <a:cs typeface="Times New Roman" pitchFamily="18" charset="0"/>
              </a:rPr>
              <a:t>Спасибо огромное за внимание!</a:t>
            </a:r>
          </a:p>
          <a:p>
            <a:endParaRPr lang="ru-RU" sz="2800" b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365920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Аптека">
  <a:themeElements>
    <a:clrScheme name="Аптека">
      <a:dk1>
        <a:sysClr val="windowText" lastClr="000000"/>
      </a:dk1>
      <a:lt1>
        <a:sysClr val="window" lastClr="FFFFFF"/>
      </a:lt1>
      <a:dk2>
        <a:srgbClr val="564B3C"/>
      </a:dk2>
      <a:lt2>
        <a:srgbClr val="ECEDD1"/>
      </a:lt2>
      <a:accent1>
        <a:srgbClr val="93A299"/>
      </a:accent1>
      <a:accent2>
        <a:srgbClr val="CF543F"/>
      </a:accent2>
      <a:accent3>
        <a:srgbClr val="B5AE53"/>
      </a:accent3>
      <a:accent4>
        <a:srgbClr val="848058"/>
      </a:accent4>
      <a:accent5>
        <a:srgbClr val="E8B54D"/>
      </a:accent5>
      <a:accent6>
        <a:srgbClr val="786C71"/>
      </a:accent6>
      <a:hlink>
        <a:srgbClr val="CCCC00"/>
      </a:hlink>
      <a:folHlink>
        <a:srgbClr val="B2B2B2"/>
      </a:folHlink>
    </a:clrScheme>
    <a:fontScheme name="Аптека">
      <a:majorFont>
        <a:latin typeface="Book Antiqua"/>
        <a:ea typeface=""/>
        <a:cs typeface=""/>
        <a:font script="Jpan" typeface="HGS明朝B"/>
        <a:font script="Hang" typeface="HY견명조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견명조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Аптека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  <a:satMod val="100000"/>
              </a:schemeClr>
            </a:gs>
            <a:gs pos="68000">
              <a:schemeClr val="phClr">
                <a:tint val="77000"/>
                <a:satMod val="100000"/>
              </a:schemeClr>
            </a:gs>
            <a:gs pos="81000">
              <a:schemeClr val="phClr">
                <a:tint val="79000"/>
                <a:satMod val="100000"/>
              </a:schemeClr>
            </a:gs>
            <a:gs pos="86000">
              <a:schemeClr val="phClr">
                <a:tint val="73000"/>
                <a:satMod val="100000"/>
              </a:schemeClr>
            </a:gs>
            <a:gs pos="100000">
              <a:schemeClr val="phClr">
                <a:tint val="35000"/>
                <a:sat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73000"/>
                <a:shade val="100000"/>
                <a:satMod val="150000"/>
              </a:schemeClr>
            </a:gs>
            <a:gs pos="25000">
              <a:schemeClr val="phClr">
                <a:tint val="96000"/>
                <a:shade val="80000"/>
                <a:satMod val="105000"/>
              </a:schemeClr>
            </a:gs>
            <a:gs pos="38000">
              <a:schemeClr val="phClr">
                <a:tint val="96000"/>
                <a:shade val="59000"/>
                <a:satMod val="120000"/>
              </a:schemeClr>
            </a:gs>
            <a:gs pos="55000">
              <a:schemeClr val="phClr">
                <a:tint val="100000"/>
                <a:shade val="57000"/>
                <a:satMod val="120000"/>
              </a:schemeClr>
            </a:gs>
            <a:gs pos="80000">
              <a:schemeClr val="phClr">
                <a:tint val="100000"/>
                <a:shade val="56000"/>
                <a:satMod val="145000"/>
              </a:schemeClr>
            </a:gs>
            <a:gs pos="88000">
              <a:schemeClr val="phClr">
                <a:tint val="100000"/>
                <a:shade val="63000"/>
                <a:satMod val="160000"/>
              </a:schemeClr>
            </a:gs>
            <a:gs pos="100000">
              <a:schemeClr val="phClr">
                <a:tint val="99000"/>
                <a:shade val="100000"/>
                <a:satMod val="155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  <a:scene3d>
            <a:camera prst="orthographicFront">
              <a:rot lat="0" lon="0" rev="0"/>
            </a:camera>
            <a:lightRig rig="glow" dir="tl">
              <a:rot lat="0" lon="0" rev="1800000"/>
            </a:lightRig>
          </a:scene3d>
          <a:sp3d contourW="10160" prstMaterial="dkEdge">
            <a:bevelT w="0" h="0" prst="angle"/>
            <a:contourClr>
              <a:schemeClr val="phClr">
                <a:shade val="30000"/>
                <a:satMod val="150000"/>
              </a:schemeClr>
            </a:contourClr>
          </a:sp3d>
        </a:effectStyle>
        <a:effectStyle>
          <a:effectLst>
            <a:glow rad="50800">
              <a:schemeClr val="phClr">
                <a:tint val="68000"/>
                <a:shade val="93000"/>
                <a:alpha val="37000"/>
                <a:satMod val="250000"/>
              </a:schemeClr>
            </a:glow>
          </a:effectLst>
          <a:scene3d>
            <a:camera prst="orthographicFront">
              <a:rot lat="0" lon="0" rev="0"/>
            </a:camera>
            <a:lightRig rig="glow" dir="t">
              <a:rot lat="0" lon="0" rev="1800000"/>
            </a:lightRig>
          </a:scene3d>
          <a:sp3d contourW="10160" prstMaterial="dkEdge">
            <a:bevelT w="20320" h="19050" prst="angle"/>
            <a:contourClr>
              <a:schemeClr val="phClr">
                <a:shade val="30000"/>
                <a:satMod val="15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3000"/>
            <a:satMod val="14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tint val="70000"/>
                <a:satMod val="170000"/>
              </a:schemeClr>
              <a:schemeClr val="phClr">
                <a:shade val="70000"/>
                <a:satMod val="13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511</TotalTime>
  <Words>619</Words>
  <Application>Microsoft Office PowerPoint</Application>
  <PresentationFormat>Экран (4:3)</PresentationFormat>
  <Paragraphs>94</Paragraphs>
  <Slides>11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2</vt:i4>
      </vt:variant>
      <vt:variant>
        <vt:lpstr>Заголовки слайдов</vt:lpstr>
      </vt:variant>
      <vt:variant>
        <vt:i4>11</vt:i4>
      </vt:variant>
    </vt:vector>
  </HeadingPairs>
  <TitlesOfParts>
    <vt:vector size="13" baseType="lpstr">
      <vt:lpstr>Тема Office</vt:lpstr>
      <vt:lpstr>Аптека</vt:lpstr>
      <vt:lpstr>Презентация PowerPoint</vt:lpstr>
      <vt:lpstr>Презентация PowerPoint</vt:lpstr>
      <vt:lpstr>Презентация PowerPoint</vt:lpstr>
      <vt:lpstr>Эффективность формативного оценивания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User</cp:lastModifiedBy>
  <cp:revision>28</cp:revision>
  <dcterms:created xsi:type="dcterms:W3CDTF">2020-10-08T09:00:02Z</dcterms:created>
  <dcterms:modified xsi:type="dcterms:W3CDTF">2020-10-11T08:47:18Z</dcterms:modified>
</cp:coreProperties>
</file>