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64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59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748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325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150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3737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8780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415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061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575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256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799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0FB8A-64F5-4C06-86DE-3E247D448C19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DCFA3-5015-4BA7-9AA9-8FE5EF1FC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57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29135"/>
            <a:ext cx="926459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15816" y="596587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Глубочайшее свойство человека- страстное стремление быть оцененным по достоинству</a:t>
            </a:r>
          </a:p>
          <a:p>
            <a:pPr algn="r"/>
            <a:r>
              <a:rPr lang="ru-RU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ru-RU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Д.Корнеги</a:t>
            </a: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527941" y="1857935"/>
            <a:ext cx="6246694" cy="57606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Принципы </a:t>
            </a:r>
            <a:r>
              <a:rPr lang="ru-RU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критериального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оценивания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433" y="2801710"/>
            <a:ext cx="1728192" cy="9153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Взаимосвязь обучения и оценивания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805608" y="2833045"/>
            <a:ext cx="1931010" cy="91532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Объективность, достоверность,</a:t>
            </a:r>
          </a:p>
          <a:p>
            <a:pPr algn="ctr"/>
            <a:r>
              <a:rPr lang="ru-RU" sz="16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валидность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83210" y="2833045"/>
            <a:ext cx="1481132" cy="91532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Ясность и доступность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64342" y="2801709"/>
            <a:ext cx="1916450" cy="91532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епрерывность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154005" y="2801711"/>
            <a:ext cx="1815747" cy="91532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Направленность на развитие</a:t>
            </a:r>
            <a:endParaRPr lang="ru-RU" sz="16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>
            <a:off x="1187624" y="2420888"/>
            <a:ext cx="1152128" cy="380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endCxn id="7" idx="0"/>
          </p:cNvCxnSpPr>
          <p:nvPr/>
        </p:nvCxnSpPr>
        <p:spPr>
          <a:xfrm flipH="1">
            <a:off x="2771113" y="2452224"/>
            <a:ext cx="330640" cy="380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564044" y="2420888"/>
            <a:ext cx="0" cy="380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012160" y="2420888"/>
            <a:ext cx="135778" cy="380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948264" y="2420888"/>
            <a:ext cx="972108" cy="3808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Тройная стрелка влево/вправо/вверх 2051"/>
          <p:cNvSpPr/>
          <p:nvPr/>
        </p:nvSpPr>
        <p:spPr>
          <a:xfrm rot="10800000">
            <a:off x="3413267" y="4549445"/>
            <a:ext cx="2310861" cy="1080120"/>
          </a:xfrm>
          <a:prstGeom prst="leftRightUpArrow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53" name="TextBox 2052"/>
          <p:cNvSpPr txBox="1"/>
          <p:nvPr/>
        </p:nvSpPr>
        <p:spPr>
          <a:xfrm>
            <a:off x="3003513" y="4139788"/>
            <a:ext cx="2946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Инструменты оценивания</a:t>
            </a:r>
            <a:endParaRPr lang="ru-RU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4" name="TextBox 2053"/>
          <p:cNvSpPr txBox="1"/>
          <p:nvPr/>
        </p:nvSpPr>
        <p:spPr>
          <a:xfrm>
            <a:off x="1457003" y="4594185"/>
            <a:ext cx="1815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ритерий</a:t>
            </a:r>
            <a:endParaRPr lang="ru-RU" sz="2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5" name="TextBox 2054"/>
          <p:cNvSpPr txBox="1"/>
          <p:nvPr/>
        </p:nvSpPr>
        <p:spPr>
          <a:xfrm>
            <a:off x="5950153" y="4594186"/>
            <a:ext cx="2094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ескрипторы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6" name="TextBox 2055"/>
          <p:cNvSpPr txBox="1"/>
          <p:nvPr/>
        </p:nvSpPr>
        <p:spPr>
          <a:xfrm>
            <a:off x="3911792" y="5629566"/>
            <a:ext cx="13525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убрика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919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1" y="-2348"/>
            <a:ext cx="9127709" cy="685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908720"/>
            <a:ext cx="90730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эффективного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формативного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оценивания необходимы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131840" y="1559851"/>
            <a:ext cx="2808312" cy="1005053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023738" y="3585964"/>
            <a:ext cx="2664296" cy="745976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дескрипторы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720502" y="2852936"/>
            <a:ext cx="2952328" cy="1224136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с учетом возможностей и потребностей учащихся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99309" y="2935052"/>
            <a:ext cx="2520280" cy="745976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Критерий оценивания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70828" y="2003764"/>
            <a:ext cx="2616995" cy="745976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Цели обучения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300192" y="2011389"/>
            <a:ext cx="2232248" cy="745976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Обратная связь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V="1">
            <a:off x="2843807" y="2110788"/>
            <a:ext cx="333015" cy="940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7" idx="0"/>
            <a:endCxn id="6" idx="4"/>
          </p:cNvCxnSpPr>
          <p:nvPr/>
        </p:nvCxnSpPr>
        <p:spPr>
          <a:xfrm flipV="1">
            <a:off x="4355886" y="2564904"/>
            <a:ext cx="180110" cy="10210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3023738" y="2564904"/>
            <a:ext cx="1044206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8" idx="1"/>
          </p:cNvCxnSpPr>
          <p:nvPr/>
        </p:nvCxnSpPr>
        <p:spPr>
          <a:xfrm flipH="1" flipV="1">
            <a:off x="5220072" y="2564904"/>
            <a:ext cx="932788" cy="4673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11" idx="2"/>
          </p:cNvCxnSpPr>
          <p:nvPr/>
        </p:nvCxnSpPr>
        <p:spPr>
          <a:xfrm flipH="1" flipV="1">
            <a:off x="5868144" y="2204864"/>
            <a:ext cx="432048" cy="179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Скругленный прямоугольник 57"/>
          <p:cNvSpPr/>
          <p:nvPr/>
        </p:nvSpPr>
        <p:spPr>
          <a:xfrm>
            <a:off x="1115616" y="4836724"/>
            <a:ext cx="2975607" cy="94558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Алгоритм достижения результата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(шаги  выполнения задания)</a:t>
            </a:r>
          </a:p>
          <a:p>
            <a:pPr algn="ctr"/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4535996" y="4867912"/>
            <a:ext cx="2484276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Доступность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Точность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конкретность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1" name="Прямая соединительная линия 60"/>
          <p:cNvCxnSpPr/>
          <p:nvPr/>
        </p:nvCxnSpPr>
        <p:spPr>
          <a:xfrm flipV="1">
            <a:off x="3467514" y="4331940"/>
            <a:ext cx="312398" cy="504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5004048" y="4331940"/>
            <a:ext cx="349188" cy="504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4666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1" y="-43663"/>
            <a:ext cx="9127709" cy="690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379983"/>
            <a:ext cx="52565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развитии навыков: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Слушания  Говорения  Чтения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Письма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067944" y="1061274"/>
            <a:ext cx="0" cy="2767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H="1">
            <a:off x="5140063" y="1061274"/>
            <a:ext cx="137393" cy="2767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5679451" y="1061274"/>
            <a:ext cx="576064" cy="4992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717101" y="1061274"/>
            <a:ext cx="569011" cy="4992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443839" y="1338020"/>
            <a:ext cx="389628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Дескрипторы</a:t>
            </a:r>
          </a:p>
          <a:p>
            <a:pPr algn="ctr"/>
            <a:r>
              <a:rPr lang="ru-RU" b="1" i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озволяют оценить</a:t>
            </a:r>
            <a:endParaRPr lang="ru-RU" b="1" i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763688" y="2012729"/>
            <a:ext cx="1982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индивидуальную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253283" y="2012729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парную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20634" y="2012729"/>
            <a:ext cx="13141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групповую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Групповая работа картинки - многочисленные ученики | Студенты, Групповая  работа, Картин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706" y="3530189"/>
            <a:ext cx="1644878" cy="124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Выноска со стрелками влево/вправо 51"/>
          <p:cNvSpPr/>
          <p:nvPr/>
        </p:nvSpPr>
        <p:spPr>
          <a:xfrm>
            <a:off x="2429108" y="2687507"/>
            <a:ext cx="4244253" cy="393448"/>
          </a:xfrm>
          <a:prstGeom prst="leftRight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Могут составлять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181406" y="2619290"/>
            <a:ext cx="1313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учитель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857031" y="2653398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ученик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824062" y="5049707"/>
            <a:ext cx="34148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учеников развиваются навыки критического мышления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1519008" y="3341100"/>
            <a:ext cx="1820200" cy="304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креативность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Скругленный прямоугольник 59"/>
          <p:cNvSpPr/>
          <p:nvPr/>
        </p:nvSpPr>
        <p:spPr>
          <a:xfrm>
            <a:off x="743857" y="3785753"/>
            <a:ext cx="2257749" cy="31337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аргументирование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Скругленный прямоугольник 60"/>
          <p:cNvSpPr/>
          <p:nvPr/>
        </p:nvSpPr>
        <p:spPr>
          <a:xfrm>
            <a:off x="1249618" y="4229926"/>
            <a:ext cx="1820200" cy="228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размышление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5902824" y="4658686"/>
            <a:ext cx="1820200" cy="228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Скругленный прямоугольник 62"/>
          <p:cNvSpPr/>
          <p:nvPr/>
        </p:nvSpPr>
        <p:spPr>
          <a:xfrm>
            <a:off x="6124676" y="4235866"/>
            <a:ext cx="1820200" cy="25812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анализ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Скругленный прямоугольник 63"/>
          <p:cNvSpPr/>
          <p:nvPr/>
        </p:nvSpPr>
        <p:spPr>
          <a:xfrm>
            <a:off x="6008173" y="3870532"/>
            <a:ext cx="1820200" cy="228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наблюдение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Скругленный прямоугольник 64"/>
          <p:cNvSpPr/>
          <p:nvPr/>
        </p:nvSpPr>
        <p:spPr>
          <a:xfrm>
            <a:off x="5718929" y="3432968"/>
            <a:ext cx="2631693" cy="3048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Лидерские способности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1331046" y="4658686"/>
            <a:ext cx="1820200" cy="228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внимание</a:t>
            </a:r>
            <a:endParaRPr lang="ru-RU" sz="1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888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1" y="7982"/>
            <a:ext cx="9127709" cy="685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265915"/>
            <a:ext cx="2048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Урок в 6-м классе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79479" y="606701"/>
            <a:ext cx="547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Всё в человеке должно быть прекрасно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79479" y="908338"/>
            <a:ext cx="3118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А.П.Чехов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«Хамелеон»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784" y="1271634"/>
            <a:ext cx="8604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Цели обучения: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Слушание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6.3.3.1 Формулировать вопросы, направленные на оценку содержания текста, и отвечать на вопросы, выражая свое мнение по теме и/или поднимаемой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проблеме.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3300" y="2348852"/>
            <a:ext cx="82089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Критерии </a:t>
            </a:r>
            <a:r>
              <a:rPr lang="ru-RU" sz="1600" b="1" dirty="0" err="1" smtClean="0">
                <a:latin typeface="Times New Roman" pitchFamily="18" charset="0"/>
                <a:cs typeface="Times New Roman" pitchFamily="18" charset="0"/>
              </a:rPr>
              <a:t>оценивания: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Обучающийся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Формулирует вопросы по тексту 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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Отвечает, выражая свое мнение </a:t>
            </a:r>
          </a:p>
          <a:p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6017" y="3185458"/>
            <a:ext cx="2960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Вид работы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групповая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2000" y="3524012"/>
            <a:ext cx="81602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Задание: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Составьте вопросы  по приему « Ромашка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Блума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   . 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Обменяйтесь вопросами с другой группой.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Дайте развернутые ответы, выражая свою точку зрения.</a:t>
            </a:r>
          </a:p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7738" y="4330816"/>
            <a:ext cx="8044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Поддержка учителя: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демонстрирую на слайде виды вопросов по «ромашке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Блума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», даю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Объяснение по составлению вопросов.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10852" y="4998968"/>
            <a:ext cx="41771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Дескриптор:</a:t>
            </a:r>
          </a:p>
          <a:p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Обучающийся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1.Составляет вопросы по ромашке </a:t>
            </a:r>
            <a:r>
              <a:rPr lang="ru-RU" sz="16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Блума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Дает развернутый ответ на вопросы; 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Выражает свою точку зрения.</a:t>
            </a:r>
          </a:p>
          <a:p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07795" y="4998968"/>
            <a:ext cx="21075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Обратная связь: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приёму «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Сендвич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814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593" y="8716"/>
            <a:ext cx="926459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233216" y="169455"/>
            <a:ext cx="2048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Урок в 6-м классе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69702" y="415116"/>
            <a:ext cx="547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Всё в человеке должно быть прекрасно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03648" y="649735"/>
            <a:ext cx="3643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В.Осеева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«Кто наказал его?»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998930"/>
            <a:ext cx="86329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Цели обучения: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Говорение</a:t>
            </a:r>
          </a:p>
          <a:p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6.2.1.1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-владеть словарным запасом, включающим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фразеологические  единицы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паронимы,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заимствованные слова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kk-KZ" sz="1600" b="1" dirty="0">
                <a:latin typeface="Times New Roman" pitchFamily="18" charset="0"/>
                <a:cs typeface="Times New Roman" pitchFamily="18" charset="0"/>
              </a:rPr>
              <a:t>ИЯЕ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использовать существительные в качестве несогласованных определений,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краткие прилагательные</a:t>
            </a: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2979" y="2476258"/>
            <a:ext cx="2960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Вид работы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парная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0657" y="2760607"/>
            <a:ext cx="816021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Задание.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Сформулируйте  тему и основную мысль рассказа. Выполните задание в виде интервью между героем и журналистом телеканала.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тексте используйте краткие прилагательные, фразеологические единицы и  заимствованные слова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24198" y="3573016"/>
            <a:ext cx="38962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Поддержка учителя:</a:t>
            </a:r>
            <a:r>
              <a:rPr lang="ru-RU" sz="1600" dirty="0" smtClean="0"/>
              <a:t>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доске даю слова для справок: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Заимствованные слова: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футбол, спорт, интервью, сюрприз, шоу, информация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Фразеологические единицы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«Без царя в голове», «точить зубы», «встать с левой ноги», «пропускать мимо ушей», «выйти из себя».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88024" y="5638797"/>
            <a:ext cx="34576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Обратная связь: </a:t>
            </a:r>
          </a:p>
          <a:p>
            <a:pPr algn="ctr"/>
            <a:r>
              <a:rPr lang="ru-RU" sz="16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Прием  «Две звезды, одно пожелание»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919450"/>
              </p:ext>
            </p:extLst>
          </p:nvPr>
        </p:nvGraphicFramePr>
        <p:xfrm>
          <a:off x="235497" y="3645024"/>
          <a:ext cx="4680520" cy="26933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8167"/>
                <a:gridCol w="2352353"/>
              </a:tblGrid>
              <a:tr h="407369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Критерии оценивания</a:t>
                      </a:r>
                      <a:endParaRPr lang="ru-RU" sz="16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дескрипторы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849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Владеют словарным запасом, включающим фразеологические  единицы, паронимы, заимствованные слова;</a:t>
                      </a:r>
                    </a:p>
                    <a:p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1.Составляют диалог в виде интервью.</a:t>
                      </a:r>
                    </a:p>
                    <a:p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2.Определяют тему и основную мысль текста.</a:t>
                      </a:r>
                    </a:p>
                    <a:p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3.Используют в тексте краткие прилагательные, фразеологические единицы и заимствованные слова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82813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716"/>
            <a:ext cx="926459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33216" y="169455"/>
            <a:ext cx="20488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Урок в 6-м классе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69702" y="415116"/>
            <a:ext cx="5472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Всё в человеке должно быть прекрасно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03648" y="649735"/>
            <a:ext cx="3643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В.Осеева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«Кто наказал его?»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3578" y="836927"/>
            <a:ext cx="86329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Цели обучения:</a:t>
            </a:r>
          </a:p>
          <a:p>
            <a:pPr algn="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Слушание</a:t>
            </a:r>
          </a:p>
          <a:p>
            <a:pPr algn="r"/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6.1.1.1-понимать основную информацию сообщения продолжительностью до 2-4 минут,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определяя ключевые слова</a:t>
            </a:r>
            <a:endParaRPr lang="ru-RU" sz="1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8446" y="1741784"/>
            <a:ext cx="29604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Вид работы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индивидуальная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5090" y="2050324"/>
            <a:ext cx="869212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Задание. </a:t>
            </a:r>
            <a:r>
              <a:rPr lang="ru-RU" sz="14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Внимательно </a:t>
            </a:r>
            <a:r>
              <a:rPr lang="ru-RU" sz="14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прослушайте текст. Определите ключевые слова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. Сравните свои </a:t>
            </a:r>
            <a:r>
              <a:rPr lang="en-US" sz="1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i="1" dirty="0" smtClean="0">
                <a:latin typeface="Times New Roman" pitchFamily="18" charset="0"/>
                <a:cs typeface="Times New Roman" pitchFamily="18" charset="0"/>
              </a:rPr>
              <a:t>предположения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с содержанием текста</a:t>
            </a:r>
            <a:endParaRPr lang="ru-RU" sz="1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9623" y="2639137"/>
            <a:ext cx="2377116" cy="100965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Уровень  А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Прослушайте рассказ и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найдите ключевые слова по тексту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905283" y="2639137"/>
            <a:ext cx="2592288" cy="991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Уровень  В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Прослушайте рассказ.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Ответьте на вопросы, используя ключевые слова.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659250" y="2639137"/>
            <a:ext cx="3240360" cy="11688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Уровень  С</a:t>
            </a:r>
            <a:endParaRPr lang="ru-RU" sz="1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Прослушайте рассказ. Выскажите свое мнение, отвечая на данные вопросы.  </a:t>
            </a:r>
            <a:r>
              <a:rPr lang="ru-RU" sz="14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Составьте предложения с ключевыми словами.</a:t>
            </a: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555279"/>
              </p:ext>
            </p:extLst>
          </p:nvPr>
        </p:nvGraphicFramePr>
        <p:xfrm>
          <a:off x="215089" y="3987868"/>
          <a:ext cx="2729075" cy="19006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8559"/>
                <a:gridCol w="1540516"/>
              </a:tblGrid>
              <a:tr h="21118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Критерий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Дескрипторы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89484">
                <a:tc>
                  <a:txBody>
                    <a:bodyPr/>
                    <a:lstStyle/>
                    <a:p>
                      <a:pPr marR="28575" algn="just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понимают основную информацию сообщения, определяют ключевые слова;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1.Внимательно слушают  текст.</a:t>
                      </a:r>
                      <a:endParaRPr lang="ru-RU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2.Находят и выписывают 5-6 ключевых слов. </a:t>
                      </a:r>
                      <a:endParaRPr lang="ru-RU" sz="11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3. Правильно читают ключевые слова.</a:t>
                      </a:r>
                      <a:endParaRPr lang="ru-RU" sz="11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428919" y="3649314"/>
            <a:ext cx="14581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Дескрипторы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4321945"/>
              </p:ext>
            </p:extLst>
          </p:nvPr>
        </p:nvGraphicFramePr>
        <p:xfrm>
          <a:off x="3053320" y="4011028"/>
          <a:ext cx="2296213" cy="18662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43615"/>
                <a:gridCol w="1052598"/>
              </a:tblGrid>
              <a:tr h="3884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Критерий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Дескрипторы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7782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Понимают основную информацию сообщения, определяют ключевые слова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 </a:t>
                      </a:r>
                      <a:r>
                        <a:rPr lang="ru-RU" sz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Отвечают на вопросы, используя ключевые слова.</a:t>
                      </a:r>
                      <a:endParaRPr lang="ru-RU" sz="11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6752861"/>
              </p:ext>
            </p:extLst>
          </p:nvPr>
        </p:nvGraphicFramePr>
        <p:xfrm>
          <a:off x="5497571" y="3987868"/>
          <a:ext cx="3553270" cy="19186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0442"/>
                <a:gridCol w="1912828"/>
              </a:tblGrid>
              <a:tr h="19422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Критерий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Дескрипторы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0833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Понимают основную информацию сообщения, определяют ключевые слова.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1. Дают развернутый ответ на заданные вопросы.</a:t>
                      </a:r>
                      <a:endParaRPr lang="ru-RU" sz="1100" dirty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2. </a:t>
                      </a:r>
                      <a:r>
                        <a:rPr lang="ru-RU" sz="12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</a:rPr>
                        <a:t>Составляют предложения с ключевыми словами.</a:t>
                      </a:r>
                      <a:endParaRPr lang="ru-RU" sz="11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3.Высказывают мнение, отвечая на вопросы высокого порядка.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1872150" y="6093296"/>
            <a:ext cx="42493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Обратная связь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листу </a:t>
            </a:r>
            <a:r>
              <a:rPr lang="ru-RU" sz="16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Самооценивания</a:t>
            </a: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19978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631</Words>
  <Application>Microsoft Office PowerPoint</Application>
  <PresentationFormat>Экран (4:3)</PresentationFormat>
  <Paragraphs>121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RePack by Diakov</cp:lastModifiedBy>
  <cp:revision>44</cp:revision>
  <dcterms:created xsi:type="dcterms:W3CDTF">2020-10-07T18:17:52Z</dcterms:created>
  <dcterms:modified xsi:type="dcterms:W3CDTF">2020-10-19T12:00:41Z</dcterms:modified>
</cp:coreProperties>
</file>