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0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7243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342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5299172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1589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57800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719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1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9085839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713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76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1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8A7C2AE-E76B-438B-B49C-7CE82FD538B5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46169A7-A4AC-4EA7-B5DE-6776B5CCEEC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9104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k-KZ" sz="4400" dirty="0" smtClean="0">
                <a:solidFill>
                  <a:srgbClr val="FF0000"/>
                </a:solidFill>
              </a:rPr>
              <a:t>Маңғыстау облысы </a:t>
            </a:r>
            <a:r>
              <a:rPr lang="kk-KZ" sz="4400" dirty="0" smtClean="0"/>
              <a:t>бойынша балалардың қосымша біліммен қамтылуы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9455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713090"/>
              </p:ext>
            </p:extLst>
          </p:nvPr>
        </p:nvGraphicFramePr>
        <p:xfrm>
          <a:off x="1528483" y="1125960"/>
          <a:ext cx="9650507" cy="5450825"/>
        </p:xfrm>
        <a:graphic>
          <a:graphicData uri="http://schemas.openxmlformats.org/drawingml/2006/table">
            <a:tbl>
              <a:tblPr firstRow="1" firstCol="1" bandRow="1"/>
              <a:tblGrid>
                <a:gridCol w="562468">
                  <a:extLst>
                    <a:ext uri="{9D8B030D-6E8A-4147-A177-3AD203B41FA5}">
                      <a16:colId xmlns:a16="http://schemas.microsoft.com/office/drawing/2014/main" val="443348833"/>
                    </a:ext>
                  </a:extLst>
                </a:gridCol>
                <a:gridCol w="1873787">
                  <a:extLst>
                    <a:ext uri="{9D8B030D-6E8A-4147-A177-3AD203B41FA5}">
                      <a16:colId xmlns:a16="http://schemas.microsoft.com/office/drawing/2014/main" val="81206086"/>
                    </a:ext>
                  </a:extLst>
                </a:gridCol>
                <a:gridCol w="2435594">
                  <a:extLst>
                    <a:ext uri="{9D8B030D-6E8A-4147-A177-3AD203B41FA5}">
                      <a16:colId xmlns:a16="http://schemas.microsoft.com/office/drawing/2014/main" val="3807883663"/>
                    </a:ext>
                  </a:extLst>
                </a:gridCol>
                <a:gridCol w="2717159">
                  <a:extLst>
                    <a:ext uri="{9D8B030D-6E8A-4147-A177-3AD203B41FA5}">
                      <a16:colId xmlns:a16="http://schemas.microsoft.com/office/drawing/2014/main" val="835516057"/>
                    </a:ext>
                  </a:extLst>
                </a:gridCol>
                <a:gridCol w="2061499">
                  <a:extLst>
                    <a:ext uri="{9D8B030D-6E8A-4147-A177-3AD203B41FA5}">
                      <a16:colId xmlns:a16="http://schemas.microsoft.com/office/drawing/2014/main" val="2545942089"/>
                    </a:ext>
                  </a:extLst>
                </a:gridCol>
              </a:tblGrid>
              <a:tr h="2599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k-KZ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қала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Ұйымның атауы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Мекен-жайы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Байланыс телефоны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074577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 қаласы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«Оқушылар сарайы»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Ақтау қаласы, 17 шағын аудан,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13/1 ғимарат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(7292) 30 15 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6257596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 қаласы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«А.Тарақұлы ат. Балалар өнер мектебі»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 қаласы, , 5 ш/а, 30 ғимарат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(7292) 31 50 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4883652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 қаласы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«Оқушы орталығы»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 қаласы, 3 ш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а, 208 ғимарат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(7292)50 17 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579389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қаласы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«М.Өскенбаев ат. саз мектебі»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қаласы, Бостандық  ш/а, Шегем Көбен би к-сі, 1А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(72934)  71 9 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7016786"/>
                  </a:ext>
                </a:extLst>
              </a:tr>
              <a:tr h="3942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қаласы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«Оқушылар шығармашылық үйі»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қаласы, Өркен ш/а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(72934) 48 3 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2370497"/>
                  </a:ext>
                </a:extLst>
              </a:tr>
              <a:tr h="559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«Қ.Бақтыбайұлы ат.Бейнеу өнер мектебі»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ауданы, Бейнеу ауылы, Е.Бөкетбайұлы к-сі 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(72932) 25 2 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05686"/>
                  </a:ext>
                </a:extLst>
              </a:tr>
              <a:tr h="3006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«Құрық балалар өнер мектебі»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Құрық ауылы, 1 ш/а, 24 ғимарат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(72935) 21 0 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2046173"/>
                  </a:ext>
                </a:extLst>
              </a:tr>
              <a:tr h="4932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«Ө.Қалманбетұлы ат.Жетібай балалар өнер мектебі»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Жетібай ауылы, Жаңақұрылыс к-сі 602 ғимарат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(72932) 26 5 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543594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«Оқушылар шығармашылық  орталығы»»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Жетібай ауылы, Жаңақұрылыс к-сі, 699 ғимарат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(72935) 26 4 39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485086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«Балалар өнер мектебі»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Шетпе ауылы, Орталық к-сі, 47 ғимарат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(72931) 21 7 49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0390452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 ауданы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«Өнер  балалар мектебі»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селосы, 24 квартал, 32 участок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(7292) 34 71 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0014960"/>
                  </a:ext>
                </a:extLst>
              </a:tr>
              <a:tr h="4303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 ауданы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«Мұрын жырау Сеңгірбекұлы ат. өнер мектебі»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Форт Шевченко қаласы, Оңғалбайұлы к-сі, 53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(72938) 28 3 51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06" marR="507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38479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913063" y="21907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2994212" y="13359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облысындағы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ұйымдарының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тізімі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84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219293"/>
              </p:ext>
            </p:extLst>
          </p:nvPr>
        </p:nvGraphicFramePr>
        <p:xfrm>
          <a:off x="1455127" y="1283676"/>
          <a:ext cx="9662746" cy="5415397"/>
        </p:xfrm>
        <a:graphic>
          <a:graphicData uri="http://schemas.openxmlformats.org/drawingml/2006/table">
            <a:tbl>
              <a:tblPr firstRow="1" firstCol="1" bandRow="1"/>
              <a:tblGrid>
                <a:gridCol w="589084">
                  <a:extLst>
                    <a:ext uri="{9D8B030D-6E8A-4147-A177-3AD203B41FA5}">
                      <a16:colId xmlns:a16="http://schemas.microsoft.com/office/drawing/2014/main" val="3097970748"/>
                    </a:ext>
                  </a:extLst>
                </a:gridCol>
                <a:gridCol w="2496783">
                  <a:extLst>
                    <a:ext uri="{9D8B030D-6E8A-4147-A177-3AD203B41FA5}">
                      <a16:colId xmlns:a16="http://schemas.microsoft.com/office/drawing/2014/main" val="498423497"/>
                    </a:ext>
                  </a:extLst>
                </a:gridCol>
                <a:gridCol w="2325027">
                  <a:extLst>
                    <a:ext uri="{9D8B030D-6E8A-4147-A177-3AD203B41FA5}">
                      <a16:colId xmlns:a16="http://schemas.microsoft.com/office/drawing/2014/main" val="246844354"/>
                    </a:ext>
                  </a:extLst>
                </a:gridCol>
                <a:gridCol w="1364652">
                  <a:extLst>
                    <a:ext uri="{9D8B030D-6E8A-4147-A177-3AD203B41FA5}">
                      <a16:colId xmlns:a16="http://schemas.microsoft.com/office/drawing/2014/main" val="431628388"/>
                    </a:ext>
                  </a:extLst>
                </a:gridCol>
                <a:gridCol w="1443600">
                  <a:extLst>
                    <a:ext uri="{9D8B030D-6E8A-4147-A177-3AD203B41FA5}">
                      <a16:colId xmlns:a16="http://schemas.microsoft.com/office/drawing/2014/main" val="834335761"/>
                    </a:ext>
                  </a:extLst>
                </a:gridCol>
                <a:gridCol w="1443600">
                  <a:extLst>
                    <a:ext uri="{9D8B030D-6E8A-4147-A177-3AD203B41FA5}">
                      <a16:colId xmlns:a16="http://schemas.microsoft.com/office/drawing/2014/main" val="3915279725"/>
                    </a:ext>
                  </a:extLst>
                </a:gridCol>
              </a:tblGrid>
              <a:tr h="17689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1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р/с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1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  <a:r>
                        <a:rPr lang="ru-KZ" sz="11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қала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1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Қосымша </a:t>
                      </a:r>
                      <a:r>
                        <a:rPr lang="ru-KZ" sz="11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 беру ұйымдары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8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Бала саны</a:t>
                      </a:r>
                      <a:endParaRPr lang="en-US" sz="7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4454"/>
                  </a:ext>
                </a:extLst>
              </a:tr>
              <a:tr h="34503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2021-2022 оқу жылы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2022-2023 оқу жылы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2023-2024 оқу жылы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7486837"/>
                  </a:ext>
                </a:extLst>
              </a:tr>
              <a:tr h="1768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Маңғыстау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22124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21675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23681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58282"/>
                  </a:ext>
                </a:extLst>
              </a:tr>
              <a:tr h="2331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Ақтау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қаласы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сарайы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3581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0140062"/>
                  </a:ext>
                </a:extLst>
              </a:tr>
              <a:tr h="3859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Ақтау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 орталығы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6586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6598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6614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3813305"/>
                  </a:ext>
                </a:extLst>
              </a:tr>
              <a:tr h="3165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Ақтау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А.Тарақұлы ат. балалар өнер мектебі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1390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1390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1379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10836"/>
                  </a:ext>
                </a:extLst>
              </a:tr>
              <a:tr h="3450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Жаңаөзен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шығармашылық үйі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4690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4800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3100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5708227"/>
                  </a:ext>
                </a:extLst>
              </a:tr>
              <a:tr h="3450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Жаңаөзен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М.Өскенбаев ат. Саз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338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85733"/>
                  </a:ext>
                </a:extLst>
              </a:tr>
              <a:tr h="3450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Бейнеу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Қ.Бақтыбайұлы ат. Бейнеу өнер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1720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1894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1948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9961766"/>
                  </a:ext>
                </a:extLst>
              </a:tr>
              <a:tr h="5175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Түпқараған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Мұрын жырау Сеңгірбекұлы ат. өнер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1369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1368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1393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713585"/>
                  </a:ext>
                </a:extLst>
              </a:tr>
              <a:tr h="3450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Қарақия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Құрық балалар өнер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524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704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2267967"/>
                  </a:ext>
                </a:extLst>
              </a:tr>
              <a:tr h="5175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Қарақия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Ө.Қалманбетұлы ат. Жетібай балалар өнер мектебі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366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373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375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1547615"/>
                  </a:ext>
                </a:extLst>
              </a:tr>
              <a:tr h="5175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Қарақия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шығармашылық орталығы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524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546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546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0538461"/>
                  </a:ext>
                </a:extLst>
              </a:tr>
              <a:tr h="349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Маңғыстау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Балалар өнер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1035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1159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1182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4970917"/>
                  </a:ext>
                </a:extLst>
              </a:tr>
              <a:tr h="4386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Мұнайлы </a:t>
                      </a:r>
                      <a:r>
                        <a:rPr lang="kk-KZ" sz="11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Өнер мектебі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3485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2685</a:t>
                      </a:r>
                      <a:endParaRPr lang="en-US" sz="105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1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2513</a:t>
                      </a:r>
                      <a:endParaRPr lang="en-US" sz="105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29" marR="431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5194107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380392" y="100961"/>
            <a:ext cx="981221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Балалардың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бос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уақытын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мазмұнды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ұйымдастыруына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мақсатында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2023-2024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облыста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(7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өнер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музыка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мектебінде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- 4036), 4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орталықтары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сарайы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(7358)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59 аула клубы (12287)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жасайды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23681 (2022-2023 о/ж – 21675, 13%)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12%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қамтылды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184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68067"/>
              </p:ext>
            </p:extLst>
          </p:nvPr>
        </p:nvGraphicFramePr>
        <p:xfrm>
          <a:off x="1679330" y="1591405"/>
          <a:ext cx="9671538" cy="3920271"/>
        </p:xfrm>
        <a:graphic>
          <a:graphicData uri="http://schemas.openxmlformats.org/drawingml/2006/table">
            <a:tbl>
              <a:tblPr/>
              <a:tblGrid>
                <a:gridCol w="897190">
                  <a:extLst>
                    <a:ext uri="{9D8B030D-6E8A-4147-A177-3AD203B41FA5}">
                      <a16:colId xmlns:a16="http://schemas.microsoft.com/office/drawing/2014/main" val="1015153964"/>
                    </a:ext>
                  </a:extLst>
                </a:gridCol>
                <a:gridCol w="953066">
                  <a:extLst>
                    <a:ext uri="{9D8B030D-6E8A-4147-A177-3AD203B41FA5}">
                      <a16:colId xmlns:a16="http://schemas.microsoft.com/office/drawing/2014/main" val="3435227861"/>
                    </a:ext>
                  </a:extLst>
                </a:gridCol>
                <a:gridCol w="780711">
                  <a:extLst>
                    <a:ext uri="{9D8B030D-6E8A-4147-A177-3AD203B41FA5}">
                      <a16:colId xmlns:a16="http://schemas.microsoft.com/office/drawing/2014/main" val="2166565416"/>
                    </a:ext>
                  </a:extLst>
                </a:gridCol>
                <a:gridCol w="1005795">
                  <a:extLst>
                    <a:ext uri="{9D8B030D-6E8A-4147-A177-3AD203B41FA5}">
                      <a16:colId xmlns:a16="http://schemas.microsoft.com/office/drawing/2014/main" val="118725990"/>
                    </a:ext>
                  </a:extLst>
                </a:gridCol>
                <a:gridCol w="1005795">
                  <a:extLst>
                    <a:ext uri="{9D8B030D-6E8A-4147-A177-3AD203B41FA5}">
                      <a16:colId xmlns:a16="http://schemas.microsoft.com/office/drawing/2014/main" val="3277085266"/>
                    </a:ext>
                  </a:extLst>
                </a:gridCol>
                <a:gridCol w="1115190">
                  <a:extLst>
                    <a:ext uri="{9D8B030D-6E8A-4147-A177-3AD203B41FA5}">
                      <a16:colId xmlns:a16="http://schemas.microsoft.com/office/drawing/2014/main" val="3228202199"/>
                    </a:ext>
                  </a:extLst>
                </a:gridCol>
                <a:gridCol w="1115190">
                  <a:extLst>
                    <a:ext uri="{9D8B030D-6E8A-4147-A177-3AD203B41FA5}">
                      <a16:colId xmlns:a16="http://schemas.microsoft.com/office/drawing/2014/main" val="3244494606"/>
                    </a:ext>
                  </a:extLst>
                </a:gridCol>
                <a:gridCol w="1004221">
                  <a:extLst>
                    <a:ext uri="{9D8B030D-6E8A-4147-A177-3AD203B41FA5}">
                      <a16:colId xmlns:a16="http://schemas.microsoft.com/office/drawing/2014/main" val="4254488778"/>
                    </a:ext>
                  </a:extLst>
                </a:gridCol>
                <a:gridCol w="897190">
                  <a:extLst>
                    <a:ext uri="{9D8B030D-6E8A-4147-A177-3AD203B41FA5}">
                      <a16:colId xmlns:a16="http://schemas.microsoft.com/office/drawing/2014/main" val="1632028656"/>
                    </a:ext>
                  </a:extLst>
                </a:gridCol>
                <a:gridCol w="897190">
                  <a:extLst>
                    <a:ext uri="{9D8B030D-6E8A-4147-A177-3AD203B41FA5}">
                      <a16:colId xmlns:a16="http://schemas.microsoft.com/office/drawing/2014/main" val="455377324"/>
                    </a:ext>
                  </a:extLst>
                </a:gridCol>
              </a:tblGrid>
              <a:tr h="3260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</a:t>
                      </a:r>
                      <a:r>
                        <a:rPr lang="en-US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400" b="1" kern="1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қала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Барлық бала саны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Үйірме бағыттары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948513"/>
                  </a:ext>
                </a:extLst>
              </a:tr>
              <a:tr h="7275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музыкалық</a:t>
                      </a:r>
                      <a:r>
                        <a:rPr lang="ru-RU" sz="14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бағыт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көркем-эстетикалық бағыт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Әскери-спорттық</a:t>
                      </a:r>
                      <a:r>
                        <a:rPr lang="ru-RU" sz="14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бағыт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гуманитарлық-жаратылыстану бағыт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экология-биологиялық бағыт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Туризм-өлкетану бағыт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ғылыми-техникалық бағыт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1105609"/>
                  </a:ext>
                </a:extLst>
              </a:tr>
              <a:tr h="353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11574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2273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3161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3338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189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1110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2011500"/>
                  </a:ext>
                </a:extLst>
              </a:tr>
              <a:tr h="320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3446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749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865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798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729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8217575"/>
                  </a:ext>
                </a:extLst>
              </a:tr>
              <a:tr h="320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1948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366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1067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282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233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203403"/>
                  </a:ext>
                </a:extLst>
              </a:tr>
              <a:tr h="3355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1393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561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586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140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8389693"/>
                  </a:ext>
                </a:extLst>
              </a:tr>
              <a:tr h="320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1625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831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127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82885"/>
                  </a:ext>
                </a:extLst>
              </a:tr>
              <a:tr h="3702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1182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527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3811833"/>
                  </a:ext>
                </a:extLst>
              </a:tr>
              <a:tr h="300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2513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924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999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9761859"/>
                  </a:ext>
                </a:extLst>
              </a:tr>
              <a:tr h="290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23681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5873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8036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3260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4783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314</a:t>
                      </a:r>
                      <a:endParaRPr lang="en-US" sz="1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1290</a:t>
                      </a:r>
                      <a:endParaRPr lang="en-US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003332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655277" y="600027"/>
            <a:ext cx="73415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Облысымыздағы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ұйымдарының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үйірме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бағыттары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қамтылған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бала саны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26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104599"/>
              </p:ext>
            </p:extLst>
          </p:nvPr>
        </p:nvGraphicFramePr>
        <p:xfrm>
          <a:off x="1881557" y="378069"/>
          <a:ext cx="8757134" cy="6488135"/>
        </p:xfrm>
        <a:graphic>
          <a:graphicData uri="http://schemas.openxmlformats.org/drawingml/2006/table">
            <a:tbl>
              <a:tblPr firstRow="1" firstCol="1" bandRow="1"/>
              <a:tblGrid>
                <a:gridCol w="465990">
                  <a:extLst>
                    <a:ext uri="{9D8B030D-6E8A-4147-A177-3AD203B41FA5}">
                      <a16:colId xmlns:a16="http://schemas.microsoft.com/office/drawing/2014/main" val="475859812"/>
                    </a:ext>
                  </a:extLst>
                </a:gridCol>
                <a:gridCol w="1536027">
                  <a:extLst>
                    <a:ext uri="{9D8B030D-6E8A-4147-A177-3AD203B41FA5}">
                      <a16:colId xmlns:a16="http://schemas.microsoft.com/office/drawing/2014/main" val="784801483"/>
                    </a:ext>
                  </a:extLst>
                </a:gridCol>
                <a:gridCol w="679634">
                  <a:extLst>
                    <a:ext uri="{9D8B030D-6E8A-4147-A177-3AD203B41FA5}">
                      <a16:colId xmlns:a16="http://schemas.microsoft.com/office/drawing/2014/main" val="3733335344"/>
                    </a:ext>
                  </a:extLst>
                </a:gridCol>
                <a:gridCol w="829001">
                  <a:extLst>
                    <a:ext uri="{9D8B030D-6E8A-4147-A177-3AD203B41FA5}">
                      <a16:colId xmlns:a16="http://schemas.microsoft.com/office/drawing/2014/main" val="2218736958"/>
                    </a:ext>
                  </a:extLst>
                </a:gridCol>
                <a:gridCol w="1116481">
                  <a:extLst>
                    <a:ext uri="{9D8B030D-6E8A-4147-A177-3AD203B41FA5}">
                      <a16:colId xmlns:a16="http://schemas.microsoft.com/office/drawing/2014/main" val="678615212"/>
                    </a:ext>
                  </a:extLst>
                </a:gridCol>
                <a:gridCol w="1116481">
                  <a:extLst>
                    <a:ext uri="{9D8B030D-6E8A-4147-A177-3AD203B41FA5}">
                      <a16:colId xmlns:a16="http://schemas.microsoft.com/office/drawing/2014/main" val="1351917489"/>
                    </a:ext>
                  </a:extLst>
                </a:gridCol>
                <a:gridCol w="1096984">
                  <a:extLst>
                    <a:ext uri="{9D8B030D-6E8A-4147-A177-3AD203B41FA5}">
                      <a16:colId xmlns:a16="http://schemas.microsoft.com/office/drawing/2014/main" val="138200985"/>
                    </a:ext>
                  </a:extLst>
                </a:gridCol>
                <a:gridCol w="1096984">
                  <a:extLst>
                    <a:ext uri="{9D8B030D-6E8A-4147-A177-3AD203B41FA5}">
                      <a16:colId xmlns:a16="http://schemas.microsoft.com/office/drawing/2014/main" val="3581575108"/>
                    </a:ext>
                  </a:extLst>
                </a:gridCol>
                <a:gridCol w="819552">
                  <a:extLst>
                    <a:ext uri="{9D8B030D-6E8A-4147-A177-3AD203B41FA5}">
                      <a16:colId xmlns:a16="http://schemas.microsoft.com/office/drawing/2014/main" val="1982559037"/>
                    </a:ext>
                  </a:extLst>
                </a:gridCol>
              </a:tblGrid>
              <a:tr h="11693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р/с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6670" algn="l"/>
                        </a:tabLst>
                      </a:pPr>
                      <a:r>
                        <a:rPr lang="kk-KZ" sz="1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ҚБҰ атауы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Педагог</a:t>
                      </a:r>
                      <a:r>
                        <a:rPr lang="ru-RU" sz="1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Жаңа форматтағы с</a:t>
                      </a: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анаты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843002"/>
                  </a:ext>
                </a:extLst>
              </a:tr>
              <a:tr h="3508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жоғары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орта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педагог-модератор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педагог-сарапшы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педагог-зерттеуші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педагог-шебер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9368108"/>
                  </a:ext>
                </a:extLst>
              </a:tr>
              <a:tr h="2338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сарайы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301542"/>
                  </a:ext>
                </a:extLst>
              </a:tr>
              <a:tr h="2338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 орталығы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127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8902408"/>
                  </a:ext>
                </a:extLst>
              </a:tr>
              <a:tr h="5846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А.Тарақұлы ат. балалар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9559446"/>
                  </a:ext>
                </a:extLst>
              </a:tr>
              <a:tr h="350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шығармашылық үйі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6679259"/>
                  </a:ext>
                </a:extLst>
              </a:tr>
              <a:tr h="350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М.Өскенбаев ат. Саз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075596"/>
                  </a:ext>
                </a:extLst>
              </a:tr>
              <a:tr h="5846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Қ.Бақтыбайұлы ат. Бейнеу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3035371"/>
                  </a:ext>
                </a:extLst>
              </a:tr>
              <a:tr h="5846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Мұрын жырау Сеңгірбекұлы ат.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9162569"/>
                  </a:ext>
                </a:extLst>
              </a:tr>
              <a:tr h="467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Құрық балалар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0422051"/>
                  </a:ext>
                </a:extLst>
              </a:tr>
              <a:tr h="701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Ө.Қалманбетұлы ат. Жетібай балалар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804539"/>
                  </a:ext>
                </a:extLst>
              </a:tr>
              <a:tr h="4677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шығармашылық орталығы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0040258"/>
                  </a:ext>
                </a:extLst>
              </a:tr>
              <a:tr h="350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Балалар 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0974069"/>
                  </a:ext>
                </a:extLst>
              </a:tr>
              <a:tr h="2338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Өнер мектебі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5911872"/>
                  </a:ext>
                </a:extLst>
              </a:tr>
              <a:tr h="233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ru-RU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en-US" sz="1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0170" algn="l"/>
                        </a:tabLst>
                      </a:pPr>
                      <a:r>
                        <a:rPr lang="kk-KZ" sz="10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440" marR="234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7299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34421" y="-30834"/>
            <a:ext cx="40476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ҚББҰ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жасайтын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5030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ambria/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151</TotalTime>
  <Words>714</Words>
  <Application>Microsoft Office PowerPoint</Application>
  <PresentationFormat>Широкоэкранный</PresentationFormat>
  <Paragraphs>503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Cambria</vt:lpstr>
      <vt:lpstr>Gill Sans MT</vt:lpstr>
      <vt:lpstr>Times New Roman</vt:lpstr>
      <vt:lpstr>Badge</vt:lpstr>
      <vt:lpstr>Маңғыстау облысы бойынша балалардың қосымша біліммен қамтылуы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Маңғыстау облысы бойынша балалардың қосымша біліммен қамтылуы </dc:title>
  <dc:creator>BilimBook</dc:creator>
  <cp:lastModifiedBy>BilimBook</cp:lastModifiedBy>
  <cp:revision>13</cp:revision>
  <dcterms:created xsi:type="dcterms:W3CDTF">2024-04-25T13:14:22Z</dcterms:created>
  <dcterms:modified xsi:type="dcterms:W3CDTF">2024-06-21T08:41:36Z</dcterms:modified>
</cp:coreProperties>
</file>