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6" r:id="rId2"/>
    <p:sldId id="256" r:id="rId3"/>
    <p:sldId id="262" r:id="rId4"/>
    <p:sldId id="267" r:id="rId5"/>
    <p:sldId id="260" r:id="rId6"/>
    <p:sldId id="257" r:id="rId7"/>
    <p:sldId id="258" r:id="rId8"/>
    <p:sldId id="263" r:id="rId9"/>
    <p:sldId id="259" r:id="rId10"/>
    <p:sldId id="268" r:id="rId11"/>
    <p:sldId id="261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User\&#1056;&#1072;&#1073;&#1086;&#1095;&#1080;&#1081;%20&#1089;&#1090;&#1086;&#1083;\&#1051;&#1080;&#1089;&#1090;%20Microsoft%20Office%20Excel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Лист1!$C$5</c:f>
              <c:strCache>
                <c:ptCount val="1"/>
                <c:pt idx="0">
                  <c:v> оқушы саны </c:v>
                </c:pt>
              </c:strCache>
            </c:strRef>
          </c:tx>
          <c:dLbls>
            <c:showVal val="1"/>
          </c:dLbls>
          <c:cat>
            <c:strRef>
              <c:f>Лист1!$B$6:$B$9</c:f>
              <c:strCache>
                <c:ptCount val="4"/>
                <c:pt idx="0">
                  <c:v>5 сынып </c:v>
                </c:pt>
                <c:pt idx="1">
                  <c:v>8 сынып  </c:v>
                </c:pt>
                <c:pt idx="2">
                  <c:v>9 сынып  </c:v>
                </c:pt>
                <c:pt idx="3">
                  <c:v>10 сынып  </c:v>
                </c:pt>
              </c:strCache>
            </c:strRef>
          </c:cat>
          <c:val>
            <c:numRef>
              <c:f>Лист1!$C$6:$C$9</c:f>
              <c:numCache>
                <c:formatCode>General</c:formatCode>
                <c:ptCount val="4"/>
                <c:pt idx="0">
                  <c:v>28</c:v>
                </c:pt>
                <c:pt idx="1">
                  <c:v>24</c:v>
                </c:pt>
                <c:pt idx="2">
                  <c:v>24</c:v>
                </c:pt>
                <c:pt idx="3">
                  <c:v>18</c:v>
                </c:pt>
              </c:numCache>
            </c:numRef>
          </c:val>
        </c:ser>
        <c:ser>
          <c:idx val="1"/>
          <c:order val="1"/>
          <c:tx>
            <c:strRef>
              <c:f>Лист1!$D$5</c:f>
              <c:strCache>
                <c:ptCount val="1"/>
                <c:pt idx="0">
                  <c:v>Сапа  </c:v>
                </c:pt>
              </c:strCache>
            </c:strRef>
          </c:tx>
          <c:dLbls>
            <c:showVal val="1"/>
          </c:dLbls>
          <c:cat>
            <c:strRef>
              <c:f>Лист1!$B$6:$B$9</c:f>
              <c:strCache>
                <c:ptCount val="4"/>
                <c:pt idx="0">
                  <c:v>5 сынып </c:v>
                </c:pt>
                <c:pt idx="1">
                  <c:v>8 сынып  </c:v>
                </c:pt>
                <c:pt idx="2">
                  <c:v>9 сынып  </c:v>
                </c:pt>
                <c:pt idx="3">
                  <c:v>10 сынып  </c:v>
                </c:pt>
              </c:strCache>
            </c:strRef>
          </c:cat>
          <c:val>
            <c:numRef>
              <c:f>Лист1!$D$6:$D$9</c:f>
              <c:numCache>
                <c:formatCode>General</c:formatCode>
                <c:ptCount val="4"/>
                <c:pt idx="0">
                  <c:v>64</c:v>
                </c:pt>
                <c:pt idx="1">
                  <c:v>81</c:v>
                </c:pt>
                <c:pt idx="2">
                  <c:v>84</c:v>
                </c:pt>
                <c:pt idx="3">
                  <c:v>73</c:v>
                </c:pt>
              </c:numCache>
            </c:numRef>
          </c:val>
        </c:ser>
        <c:axId val="69111808"/>
        <c:axId val="69113344"/>
      </c:barChart>
      <c:catAx>
        <c:axId val="69111808"/>
        <c:scaling>
          <c:orientation val="minMax"/>
        </c:scaling>
        <c:axPos val="b"/>
        <c:tickLblPos val="nextTo"/>
        <c:crossAx val="69113344"/>
        <c:crosses val="autoZero"/>
        <c:auto val="1"/>
        <c:lblAlgn val="ctr"/>
        <c:lblOffset val="100"/>
      </c:catAx>
      <c:valAx>
        <c:axId val="69113344"/>
        <c:scaling>
          <c:orientation val="minMax"/>
        </c:scaling>
        <c:axPos val="l"/>
        <c:majorGridlines/>
        <c:numFmt formatCode="General" sourceLinked="1"/>
        <c:tickLblPos val="nextTo"/>
        <c:crossAx val="69111808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A15A07-CEE7-4CB3-ABF9-1DDC3814DC6A}" type="doc">
      <dgm:prSet loTypeId="urn:microsoft.com/office/officeart/2005/8/layout/pyramid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6906875-ADE8-4307-AFA0-751527E7B921}">
      <dgm:prSet phldrT="[Текст]" custT="1"/>
      <dgm:spPr/>
      <dgm:t>
        <a:bodyPr/>
        <a:lstStyle/>
        <a:p>
          <a:r>
            <a:rPr lang="kk-KZ" sz="14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Педагогикалық құрал: </a:t>
          </a:r>
        </a:p>
        <a:p>
          <a:r>
            <a:rPr lang="kk-KZ" sz="14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Сыни тұрғыдан ойлау</a:t>
          </a:r>
          <a:endParaRPr lang="ru-RU" sz="1400" dirty="0"/>
        </a:p>
      </dgm:t>
    </dgm:pt>
    <dgm:pt modelId="{0BD5FB76-8D9B-423B-A57C-26E39750D363}" type="parTrans" cxnId="{A13D72FF-E273-46A3-A1ED-375B2D070932}">
      <dgm:prSet/>
      <dgm:spPr/>
      <dgm:t>
        <a:bodyPr/>
        <a:lstStyle/>
        <a:p>
          <a:endParaRPr lang="ru-RU"/>
        </a:p>
      </dgm:t>
    </dgm:pt>
    <dgm:pt modelId="{C0C286B4-9FA9-4727-82A9-D460D73A77F7}" type="sibTrans" cxnId="{A13D72FF-E273-46A3-A1ED-375B2D070932}">
      <dgm:prSet/>
      <dgm:spPr/>
      <dgm:t>
        <a:bodyPr/>
        <a:lstStyle/>
        <a:p>
          <a:endParaRPr lang="ru-RU"/>
        </a:p>
      </dgm:t>
    </dgm:pt>
    <dgm:pt modelId="{E695E726-BD10-4C08-BCEB-47154B65D9EE}">
      <dgm:prSet phldrT="[Текст]" custT="1"/>
      <dgm:spPr/>
      <dgm:t>
        <a:bodyPr/>
        <a:lstStyle/>
        <a:p>
          <a:r>
            <a:rPr lang="kk-KZ" sz="14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Құралы: Блум таксономиясы алты ойлау деңгейі</a:t>
          </a:r>
          <a:endParaRPr lang="ru-RU" sz="1400" dirty="0"/>
        </a:p>
      </dgm:t>
    </dgm:pt>
    <dgm:pt modelId="{203CDA29-11EC-4976-BA8F-D12AEBE480CE}" type="parTrans" cxnId="{2B4C16D5-B74B-4060-9734-17CB8F3430D5}">
      <dgm:prSet/>
      <dgm:spPr/>
      <dgm:t>
        <a:bodyPr/>
        <a:lstStyle/>
        <a:p>
          <a:endParaRPr lang="ru-RU"/>
        </a:p>
      </dgm:t>
    </dgm:pt>
    <dgm:pt modelId="{A071F9C6-105A-4C5A-8C2D-63726B713122}" type="sibTrans" cxnId="{2B4C16D5-B74B-4060-9734-17CB8F3430D5}">
      <dgm:prSet/>
      <dgm:spPr/>
      <dgm:t>
        <a:bodyPr/>
        <a:lstStyle/>
        <a:p>
          <a:endParaRPr lang="ru-RU"/>
        </a:p>
      </dgm:t>
    </dgm:pt>
    <dgm:pt modelId="{445585F3-CA84-4559-A821-ECB1CA3EB984}">
      <dgm:prSet phldrT="[Текст]" custT="1"/>
      <dgm:spPr/>
      <dgm:t>
        <a:bodyPr/>
        <a:lstStyle/>
        <a:p>
          <a:r>
            <a:rPr lang="kk-KZ" sz="14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 кезіндегі білім алушылардың ойлау қабілетін қалай дамытуға болады? </a:t>
          </a:r>
          <a:endParaRPr lang="ru-RU" sz="1400" dirty="0">
            <a:solidFill>
              <a:srgbClr val="0070C0"/>
            </a:solidFill>
          </a:endParaRPr>
        </a:p>
      </dgm:t>
    </dgm:pt>
    <dgm:pt modelId="{A5AC0DFC-30F1-4DBA-ADA2-76CA91BC1B92}" type="parTrans" cxnId="{2734322A-A8F7-48CB-83D0-BFADFE1DC213}">
      <dgm:prSet/>
      <dgm:spPr/>
      <dgm:t>
        <a:bodyPr/>
        <a:lstStyle/>
        <a:p>
          <a:endParaRPr lang="ru-RU"/>
        </a:p>
      </dgm:t>
    </dgm:pt>
    <dgm:pt modelId="{A59FA7C5-86BC-49B6-8556-748C7F438A0E}" type="sibTrans" cxnId="{2734322A-A8F7-48CB-83D0-BFADFE1DC213}">
      <dgm:prSet/>
      <dgm:spPr/>
      <dgm:t>
        <a:bodyPr/>
        <a:lstStyle/>
        <a:p>
          <a:endParaRPr lang="ru-RU"/>
        </a:p>
      </dgm:t>
    </dgm:pt>
    <dgm:pt modelId="{D0663DE5-6E0D-4710-B92D-6F4DC3C67FE5}">
      <dgm:prSet phldrT="[Текст]" custT="1"/>
      <dgm:spPr/>
      <dgm:t>
        <a:bodyPr/>
        <a:lstStyle/>
        <a:p>
          <a:r>
            <a:rPr lang="kk-KZ" sz="14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Зерттеу пәндері: </a:t>
          </a:r>
          <a:r>
            <a:rPr lang="kk-KZ" sz="1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Қазақстан тарихы, Дүниежүзі тарихы</a:t>
          </a:r>
          <a:endParaRPr lang="ru-RU" sz="1400" dirty="0">
            <a:solidFill>
              <a:srgbClr val="0070C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2F8203-B460-4327-8D30-BFAF778DED76}" type="parTrans" cxnId="{C937C7A2-F76D-4200-9168-DA5B6B950C8B}">
      <dgm:prSet/>
      <dgm:spPr/>
      <dgm:t>
        <a:bodyPr/>
        <a:lstStyle/>
        <a:p>
          <a:endParaRPr lang="ru-RU"/>
        </a:p>
      </dgm:t>
    </dgm:pt>
    <dgm:pt modelId="{17C91ED6-BAA6-4707-A67E-E82C74CE47D3}" type="sibTrans" cxnId="{C937C7A2-F76D-4200-9168-DA5B6B950C8B}">
      <dgm:prSet/>
      <dgm:spPr/>
      <dgm:t>
        <a:bodyPr/>
        <a:lstStyle/>
        <a:p>
          <a:endParaRPr lang="ru-RU"/>
        </a:p>
      </dgm:t>
    </dgm:pt>
    <dgm:pt modelId="{B96BD496-6FDE-4282-8A96-86380268B079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kk-KZ" sz="14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8 А, 9А  сынып  жоғары А деңгей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kk-KZ" sz="14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10А сынып орта В деңгей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kk-KZ" sz="14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5Б сынып төменгі С деңгей</a:t>
          </a:r>
          <a:endParaRPr lang="ru-RU" sz="1400" dirty="0"/>
        </a:p>
      </dgm:t>
    </dgm:pt>
    <dgm:pt modelId="{AE241386-8C36-495D-BF4C-9BE3B6E26541}" type="parTrans" cxnId="{AD1846DE-F48E-492C-8AD2-384C250EAC2E}">
      <dgm:prSet/>
      <dgm:spPr/>
      <dgm:t>
        <a:bodyPr/>
        <a:lstStyle/>
        <a:p>
          <a:endParaRPr lang="ru-RU"/>
        </a:p>
      </dgm:t>
    </dgm:pt>
    <dgm:pt modelId="{2731B8FB-8B4B-4984-A8DA-D6DD4AF5569A}" type="sibTrans" cxnId="{AD1846DE-F48E-492C-8AD2-384C250EAC2E}">
      <dgm:prSet/>
      <dgm:spPr/>
      <dgm:t>
        <a:bodyPr/>
        <a:lstStyle/>
        <a:p>
          <a:endParaRPr lang="ru-RU"/>
        </a:p>
      </dgm:t>
    </dgm:pt>
    <dgm:pt modelId="{A232A74A-7DAD-4C4A-B057-A25C2D856B33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kk-KZ" sz="1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Қалай? жүзеге асырамын?  деген сұрақты қоямын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kk-KZ" sz="1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Оқушыларды ватсап, телеграмм смарфон мессенджері, </a:t>
          </a:r>
          <a:r>
            <a:rPr lang="en-US" sz="1400" b="1" i="1" dirty="0" smtClean="0">
              <a:latin typeface="Times New Roman" pitchFamily="18" charset="0"/>
              <a:cs typeface="Times New Roman" pitchFamily="18" charset="0"/>
            </a:rPr>
            <a:t>Google Hangouts</a:t>
          </a:r>
          <a:r>
            <a:rPr lang="kk-KZ" sz="1400" b="1" i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1400" b="1" i="1" dirty="0" smtClean="0">
              <a:latin typeface="Times New Roman" pitchFamily="18" charset="0"/>
              <a:cs typeface="Times New Roman" pitchFamily="18" charset="0"/>
            </a:rPr>
            <a:t>ZOOM </a:t>
          </a:r>
          <a:r>
            <a:rPr lang="kk-KZ" sz="14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kk-KZ" sz="1400" dirty="0" smtClean="0">
              <a:latin typeface="Times New Roman" pitchFamily="18" charset="0"/>
              <a:cs typeface="Times New Roman" pitchFamily="18" charset="0"/>
            </a:rPr>
            <a:t>платформасымен оқыту </a:t>
          </a:r>
          <a:r>
            <a:rPr lang="kk-KZ" sz="14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арқылы </a:t>
          </a:r>
          <a:r>
            <a:rPr lang="kk-KZ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kk-KZ" sz="1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зерттеу</a:t>
          </a:r>
          <a:endParaRPr lang="ru-RU" sz="1400" dirty="0">
            <a:solidFill>
              <a:srgbClr val="0070C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A9046F-55A2-4BD9-9415-C8B0CFE49F14}" type="parTrans" cxnId="{EB48D044-9E6F-4383-A865-82BC8FC23962}">
      <dgm:prSet/>
      <dgm:spPr/>
      <dgm:t>
        <a:bodyPr/>
        <a:lstStyle/>
        <a:p>
          <a:endParaRPr lang="ru-RU"/>
        </a:p>
      </dgm:t>
    </dgm:pt>
    <dgm:pt modelId="{66834B25-964C-4201-82B9-3A01ED96440F}" type="sibTrans" cxnId="{EB48D044-9E6F-4383-A865-82BC8FC23962}">
      <dgm:prSet/>
      <dgm:spPr/>
      <dgm:t>
        <a:bodyPr/>
        <a:lstStyle/>
        <a:p>
          <a:endParaRPr lang="ru-RU"/>
        </a:p>
      </dgm:t>
    </dgm:pt>
    <dgm:pt modelId="{11FA4608-BBCB-4C9D-A9AE-4D100831CCF7}" type="pres">
      <dgm:prSet presAssocID="{38A15A07-CEE7-4CB3-ABF9-1DDC3814DC6A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C21EF066-F962-49B7-A9D2-1407C7918E8A}" type="pres">
      <dgm:prSet presAssocID="{38A15A07-CEE7-4CB3-ABF9-1DDC3814DC6A}" presName="pyramid" presStyleLbl="node1" presStyleIdx="0" presStyleCnt="1" custAng="10800000"/>
      <dgm:spPr/>
    </dgm:pt>
    <dgm:pt modelId="{81328035-975A-4CD5-A109-8BFCC049D467}" type="pres">
      <dgm:prSet presAssocID="{38A15A07-CEE7-4CB3-ABF9-1DDC3814DC6A}" presName="theList" presStyleCnt="0"/>
      <dgm:spPr/>
    </dgm:pt>
    <dgm:pt modelId="{027C5BA5-9043-465F-9F4B-82E48291AF7F}" type="pres">
      <dgm:prSet presAssocID="{A6906875-ADE8-4307-AFA0-751527E7B921}" presName="aNode" presStyleLbl="fgAcc1" presStyleIdx="0" presStyleCnt="6" custScaleX="119674" custLinFactY="-19313" custLinFactNeighborX="0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C27DD0-56E4-42E5-8CCD-A3CFB3268078}" type="pres">
      <dgm:prSet presAssocID="{A6906875-ADE8-4307-AFA0-751527E7B921}" presName="aSpace" presStyleCnt="0"/>
      <dgm:spPr/>
    </dgm:pt>
    <dgm:pt modelId="{68F12B71-9CFF-40D0-B7C8-6FD227BBCF97}" type="pres">
      <dgm:prSet presAssocID="{E695E726-BD10-4C08-BCEB-47154B65D9EE}" presName="aNode" presStyleLbl="fgAcc1" presStyleIdx="1" presStyleCnt="6" custScaleX="119674" custLinFactY="-3514" custLinFactNeighborX="0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EF08FF-3370-4626-AC17-E13657A6F100}" type="pres">
      <dgm:prSet presAssocID="{E695E726-BD10-4C08-BCEB-47154B65D9EE}" presName="aSpace" presStyleCnt="0"/>
      <dgm:spPr/>
    </dgm:pt>
    <dgm:pt modelId="{BBCDF45C-BF7A-485A-A1C3-2439EF4A4980}" type="pres">
      <dgm:prSet presAssocID="{445585F3-CA84-4559-A821-ECB1CA3EB984}" presName="aNode" presStyleLbl="fgAcc1" presStyleIdx="2" presStyleCnt="6" custScaleX="119674" custLinFactNeighborX="0" custLinFactNeighborY="-950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C49BED-DF38-4FC2-9A2E-A8181E96CBE0}" type="pres">
      <dgm:prSet presAssocID="{445585F3-CA84-4559-A821-ECB1CA3EB984}" presName="aSpace" presStyleCnt="0"/>
      <dgm:spPr/>
    </dgm:pt>
    <dgm:pt modelId="{AA351203-E629-48D4-9901-111852ABF7AB}" type="pres">
      <dgm:prSet presAssocID="{D0663DE5-6E0D-4710-B92D-6F4DC3C67FE5}" presName="aNode" presStyleLbl="fgAcc1" presStyleIdx="3" presStyleCnt="6" custScaleX="1216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BAA7DE-7C69-4176-AA3C-DD1F7AEA6589}" type="pres">
      <dgm:prSet presAssocID="{D0663DE5-6E0D-4710-B92D-6F4DC3C67FE5}" presName="aSpace" presStyleCnt="0"/>
      <dgm:spPr/>
    </dgm:pt>
    <dgm:pt modelId="{44F24CB9-555F-4241-98B4-A255AD9E721A}" type="pres">
      <dgm:prSet presAssocID="{B96BD496-6FDE-4282-8A96-86380268B079}" presName="aNode" presStyleLbl="fgAcc1" presStyleIdx="4" presStyleCnt="6" custScaleX="117737" custScaleY="1654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91CB8D-2AC5-482D-8743-A8B12219A231}" type="pres">
      <dgm:prSet presAssocID="{B96BD496-6FDE-4282-8A96-86380268B079}" presName="aSpace" presStyleCnt="0"/>
      <dgm:spPr/>
    </dgm:pt>
    <dgm:pt modelId="{0C596A30-3514-43A0-8954-68B8F1F9931D}" type="pres">
      <dgm:prSet presAssocID="{A232A74A-7DAD-4C4A-B057-A25C2D856B33}" presName="aNode" presStyleLbl="fgAcc1" presStyleIdx="5" presStyleCnt="6" custScaleX="114693" custScaleY="192571" custLinFactNeighborX="-373" custLinFactNeighborY="457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B16FA9-868F-4EFE-85AE-B30616A6FFC0}" type="pres">
      <dgm:prSet presAssocID="{A232A74A-7DAD-4C4A-B057-A25C2D856B33}" presName="aSpace" presStyleCnt="0"/>
      <dgm:spPr/>
    </dgm:pt>
  </dgm:ptLst>
  <dgm:cxnLst>
    <dgm:cxn modelId="{4F1A33B1-0E65-40FC-835B-D31329368B0D}" type="presOf" srcId="{A232A74A-7DAD-4C4A-B057-A25C2D856B33}" destId="{0C596A30-3514-43A0-8954-68B8F1F9931D}" srcOrd="0" destOrd="0" presId="urn:microsoft.com/office/officeart/2005/8/layout/pyramid2"/>
    <dgm:cxn modelId="{C937C7A2-F76D-4200-9168-DA5B6B950C8B}" srcId="{38A15A07-CEE7-4CB3-ABF9-1DDC3814DC6A}" destId="{D0663DE5-6E0D-4710-B92D-6F4DC3C67FE5}" srcOrd="3" destOrd="0" parTransId="{7A2F8203-B460-4327-8D30-BFAF778DED76}" sibTransId="{17C91ED6-BAA6-4707-A67E-E82C74CE47D3}"/>
    <dgm:cxn modelId="{D426A7F6-9326-401A-AA09-FCA971D01506}" type="presOf" srcId="{445585F3-CA84-4559-A821-ECB1CA3EB984}" destId="{BBCDF45C-BF7A-485A-A1C3-2439EF4A4980}" srcOrd="0" destOrd="0" presId="urn:microsoft.com/office/officeart/2005/8/layout/pyramid2"/>
    <dgm:cxn modelId="{18EFE33E-5DF7-472A-9379-BEE3B3B1297D}" type="presOf" srcId="{B96BD496-6FDE-4282-8A96-86380268B079}" destId="{44F24CB9-555F-4241-98B4-A255AD9E721A}" srcOrd="0" destOrd="0" presId="urn:microsoft.com/office/officeart/2005/8/layout/pyramid2"/>
    <dgm:cxn modelId="{2734322A-A8F7-48CB-83D0-BFADFE1DC213}" srcId="{38A15A07-CEE7-4CB3-ABF9-1DDC3814DC6A}" destId="{445585F3-CA84-4559-A821-ECB1CA3EB984}" srcOrd="2" destOrd="0" parTransId="{A5AC0DFC-30F1-4DBA-ADA2-76CA91BC1B92}" sibTransId="{A59FA7C5-86BC-49B6-8556-748C7F438A0E}"/>
    <dgm:cxn modelId="{DE7E4CA6-CF11-4CC6-AA50-2E77342C0CC1}" type="presOf" srcId="{38A15A07-CEE7-4CB3-ABF9-1DDC3814DC6A}" destId="{11FA4608-BBCB-4C9D-A9AE-4D100831CCF7}" srcOrd="0" destOrd="0" presId="urn:microsoft.com/office/officeart/2005/8/layout/pyramid2"/>
    <dgm:cxn modelId="{AD1846DE-F48E-492C-8AD2-384C250EAC2E}" srcId="{38A15A07-CEE7-4CB3-ABF9-1DDC3814DC6A}" destId="{B96BD496-6FDE-4282-8A96-86380268B079}" srcOrd="4" destOrd="0" parTransId="{AE241386-8C36-495D-BF4C-9BE3B6E26541}" sibTransId="{2731B8FB-8B4B-4984-A8DA-D6DD4AF5569A}"/>
    <dgm:cxn modelId="{A13D72FF-E273-46A3-A1ED-375B2D070932}" srcId="{38A15A07-CEE7-4CB3-ABF9-1DDC3814DC6A}" destId="{A6906875-ADE8-4307-AFA0-751527E7B921}" srcOrd="0" destOrd="0" parTransId="{0BD5FB76-8D9B-423B-A57C-26E39750D363}" sibTransId="{C0C286B4-9FA9-4727-82A9-D460D73A77F7}"/>
    <dgm:cxn modelId="{EB48D044-9E6F-4383-A865-82BC8FC23962}" srcId="{38A15A07-CEE7-4CB3-ABF9-1DDC3814DC6A}" destId="{A232A74A-7DAD-4C4A-B057-A25C2D856B33}" srcOrd="5" destOrd="0" parTransId="{72A9046F-55A2-4BD9-9415-C8B0CFE49F14}" sibTransId="{66834B25-964C-4201-82B9-3A01ED96440F}"/>
    <dgm:cxn modelId="{2B4C16D5-B74B-4060-9734-17CB8F3430D5}" srcId="{38A15A07-CEE7-4CB3-ABF9-1DDC3814DC6A}" destId="{E695E726-BD10-4C08-BCEB-47154B65D9EE}" srcOrd="1" destOrd="0" parTransId="{203CDA29-11EC-4976-BA8F-D12AEBE480CE}" sibTransId="{A071F9C6-105A-4C5A-8C2D-63726B713122}"/>
    <dgm:cxn modelId="{6E258DAD-1A3D-49D0-A3EE-F793EF870EC5}" type="presOf" srcId="{E695E726-BD10-4C08-BCEB-47154B65D9EE}" destId="{68F12B71-9CFF-40D0-B7C8-6FD227BBCF97}" srcOrd="0" destOrd="0" presId="urn:microsoft.com/office/officeart/2005/8/layout/pyramid2"/>
    <dgm:cxn modelId="{0B20D7A6-517C-4C71-B69B-ECF6EC7833D5}" type="presOf" srcId="{D0663DE5-6E0D-4710-B92D-6F4DC3C67FE5}" destId="{AA351203-E629-48D4-9901-111852ABF7AB}" srcOrd="0" destOrd="0" presId="urn:microsoft.com/office/officeart/2005/8/layout/pyramid2"/>
    <dgm:cxn modelId="{0F980221-4F65-4848-BB44-D62474B85005}" type="presOf" srcId="{A6906875-ADE8-4307-AFA0-751527E7B921}" destId="{027C5BA5-9043-465F-9F4B-82E48291AF7F}" srcOrd="0" destOrd="0" presId="urn:microsoft.com/office/officeart/2005/8/layout/pyramid2"/>
    <dgm:cxn modelId="{94F88683-3352-42E1-90C6-0CCB0E70084E}" type="presParOf" srcId="{11FA4608-BBCB-4C9D-A9AE-4D100831CCF7}" destId="{C21EF066-F962-49B7-A9D2-1407C7918E8A}" srcOrd="0" destOrd="0" presId="urn:microsoft.com/office/officeart/2005/8/layout/pyramid2"/>
    <dgm:cxn modelId="{EBBEEBA7-C4FE-497E-ACE0-C340B43D4BB9}" type="presParOf" srcId="{11FA4608-BBCB-4C9D-A9AE-4D100831CCF7}" destId="{81328035-975A-4CD5-A109-8BFCC049D467}" srcOrd="1" destOrd="0" presId="urn:microsoft.com/office/officeart/2005/8/layout/pyramid2"/>
    <dgm:cxn modelId="{1AED3723-2EF3-48E7-AAB9-41D6CC1FB9C8}" type="presParOf" srcId="{81328035-975A-4CD5-A109-8BFCC049D467}" destId="{027C5BA5-9043-465F-9F4B-82E48291AF7F}" srcOrd="0" destOrd="0" presId="urn:microsoft.com/office/officeart/2005/8/layout/pyramid2"/>
    <dgm:cxn modelId="{370349D2-F7D7-439D-9338-46DE98AE6BFE}" type="presParOf" srcId="{81328035-975A-4CD5-A109-8BFCC049D467}" destId="{96C27DD0-56E4-42E5-8CCD-A3CFB3268078}" srcOrd="1" destOrd="0" presId="urn:microsoft.com/office/officeart/2005/8/layout/pyramid2"/>
    <dgm:cxn modelId="{8F275A77-AAAA-49FF-AD4D-67D261FE3D90}" type="presParOf" srcId="{81328035-975A-4CD5-A109-8BFCC049D467}" destId="{68F12B71-9CFF-40D0-B7C8-6FD227BBCF97}" srcOrd="2" destOrd="0" presId="urn:microsoft.com/office/officeart/2005/8/layout/pyramid2"/>
    <dgm:cxn modelId="{F1E510FB-E827-42D9-8BAB-18BDB8C8A93F}" type="presParOf" srcId="{81328035-975A-4CD5-A109-8BFCC049D467}" destId="{3EEF08FF-3370-4626-AC17-E13657A6F100}" srcOrd="3" destOrd="0" presId="urn:microsoft.com/office/officeart/2005/8/layout/pyramid2"/>
    <dgm:cxn modelId="{7AD27414-4313-4B87-8A45-8E54D30BCD75}" type="presParOf" srcId="{81328035-975A-4CD5-A109-8BFCC049D467}" destId="{BBCDF45C-BF7A-485A-A1C3-2439EF4A4980}" srcOrd="4" destOrd="0" presId="urn:microsoft.com/office/officeart/2005/8/layout/pyramid2"/>
    <dgm:cxn modelId="{B4A38095-BE7A-4592-8E01-5B56734C5D99}" type="presParOf" srcId="{81328035-975A-4CD5-A109-8BFCC049D467}" destId="{1EC49BED-DF38-4FC2-9A2E-A8181E96CBE0}" srcOrd="5" destOrd="0" presId="urn:microsoft.com/office/officeart/2005/8/layout/pyramid2"/>
    <dgm:cxn modelId="{7B788D79-0F43-47BB-9B25-1EB857B7FFCD}" type="presParOf" srcId="{81328035-975A-4CD5-A109-8BFCC049D467}" destId="{AA351203-E629-48D4-9901-111852ABF7AB}" srcOrd="6" destOrd="0" presId="urn:microsoft.com/office/officeart/2005/8/layout/pyramid2"/>
    <dgm:cxn modelId="{B93E32A2-EF15-467D-B340-A754F125CC9A}" type="presParOf" srcId="{81328035-975A-4CD5-A109-8BFCC049D467}" destId="{40BAA7DE-7C69-4176-AA3C-DD1F7AEA6589}" srcOrd="7" destOrd="0" presId="urn:microsoft.com/office/officeart/2005/8/layout/pyramid2"/>
    <dgm:cxn modelId="{06289AD1-DB0F-4CF7-97A7-2F3BEF0EE994}" type="presParOf" srcId="{81328035-975A-4CD5-A109-8BFCC049D467}" destId="{44F24CB9-555F-4241-98B4-A255AD9E721A}" srcOrd="8" destOrd="0" presId="urn:microsoft.com/office/officeart/2005/8/layout/pyramid2"/>
    <dgm:cxn modelId="{64BBFE53-21EC-40BC-A4B3-91AB0D3D70B5}" type="presParOf" srcId="{81328035-975A-4CD5-A109-8BFCC049D467}" destId="{BD91CB8D-2AC5-482D-8743-A8B12219A231}" srcOrd="9" destOrd="0" presId="urn:microsoft.com/office/officeart/2005/8/layout/pyramid2"/>
    <dgm:cxn modelId="{9E3A35B5-267C-4C25-B795-CFD99DAFF7E9}" type="presParOf" srcId="{81328035-975A-4CD5-A109-8BFCC049D467}" destId="{0C596A30-3514-43A0-8954-68B8F1F9931D}" srcOrd="10" destOrd="0" presId="urn:microsoft.com/office/officeart/2005/8/layout/pyramid2"/>
    <dgm:cxn modelId="{EFBE4144-F106-4231-BE77-A15CC5B34B50}" type="presParOf" srcId="{81328035-975A-4CD5-A109-8BFCC049D467}" destId="{DEB16FA9-868F-4EFE-85AE-B30616A6FFC0}" srcOrd="1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21EF066-F962-49B7-A9D2-1407C7918E8A}">
      <dsp:nvSpPr>
        <dsp:cNvPr id="0" name=""/>
        <dsp:cNvSpPr/>
      </dsp:nvSpPr>
      <dsp:spPr>
        <a:xfrm rot="10800000">
          <a:off x="1237954" y="0"/>
          <a:ext cx="4888118" cy="4888118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7C5BA5-9043-465F-9F4B-82E48291AF7F}">
      <dsp:nvSpPr>
        <dsp:cNvPr id="0" name=""/>
        <dsp:cNvSpPr/>
      </dsp:nvSpPr>
      <dsp:spPr>
        <a:xfrm>
          <a:off x="3369465" y="340342"/>
          <a:ext cx="3802374" cy="46924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b="1" kern="1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Педагогикалық құрал: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b="1" kern="1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Сыни тұрғыдан ойлау</a:t>
          </a:r>
          <a:endParaRPr lang="ru-RU" sz="1400" kern="1200" dirty="0"/>
        </a:p>
      </dsp:txBody>
      <dsp:txXfrm>
        <a:off x="3369465" y="340342"/>
        <a:ext cx="3802374" cy="469240"/>
      </dsp:txXfrm>
    </dsp:sp>
    <dsp:sp modelId="{68F12B71-9CFF-40D0-B7C8-6FD227BBCF97}">
      <dsp:nvSpPr>
        <dsp:cNvPr id="0" name=""/>
        <dsp:cNvSpPr/>
      </dsp:nvSpPr>
      <dsp:spPr>
        <a:xfrm>
          <a:off x="3369465" y="942372"/>
          <a:ext cx="3802374" cy="46924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2376739"/>
              <a:satOff val="-12104"/>
              <a:lumOff val="223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b="1" kern="1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Құралы: Блум таксономиясы алты ойлау деңгейі</a:t>
          </a:r>
          <a:endParaRPr lang="ru-RU" sz="1400" kern="1200" dirty="0"/>
        </a:p>
      </dsp:txBody>
      <dsp:txXfrm>
        <a:off x="3369465" y="942372"/>
        <a:ext cx="3802374" cy="469240"/>
      </dsp:txXfrm>
    </dsp:sp>
    <dsp:sp modelId="{BBCDF45C-BF7A-485A-A1C3-2439EF4A4980}">
      <dsp:nvSpPr>
        <dsp:cNvPr id="0" name=""/>
        <dsp:cNvSpPr/>
      </dsp:nvSpPr>
      <dsp:spPr>
        <a:xfrm>
          <a:off x="3369465" y="1489673"/>
          <a:ext cx="3802374" cy="46924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4753478"/>
              <a:satOff val="-24208"/>
              <a:lumOff val="447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b="1" kern="1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 кезіндегі білім алушылардың ойлау қабілетін қалай дамытуға болады? </a:t>
          </a:r>
          <a:endParaRPr lang="ru-RU" sz="1400" kern="1200" dirty="0">
            <a:solidFill>
              <a:srgbClr val="0070C0"/>
            </a:solidFill>
          </a:endParaRPr>
        </a:p>
      </dsp:txBody>
      <dsp:txXfrm>
        <a:off x="3369465" y="1489673"/>
        <a:ext cx="3802374" cy="469240"/>
      </dsp:txXfrm>
    </dsp:sp>
    <dsp:sp modelId="{AA351203-E629-48D4-9901-111852ABF7AB}">
      <dsp:nvSpPr>
        <dsp:cNvPr id="0" name=""/>
        <dsp:cNvSpPr/>
      </dsp:nvSpPr>
      <dsp:spPr>
        <a:xfrm>
          <a:off x="3338677" y="2073307"/>
          <a:ext cx="3863949" cy="46924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7130217"/>
              <a:satOff val="-36312"/>
              <a:lumOff val="670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b="1" kern="1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Зерттеу пәндері: </a:t>
          </a:r>
          <a:r>
            <a:rPr lang="kk-KZ" sz="1400" kern="1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Қазақстан тарихы, Дүниежүзі тарихы</a:t>
          </a:r>
          <a:endParaRPr lang="ru-RU" sz="1400" kern="1200" dirty="0">
            <a:solidFill>
              <a:srgbClr val="0070C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38677" y="2073307"/>
        <a:ext cx="3863949" cy="469240"/>
      </dsp:txXfrm>
    </dsp:sp>
    <dsp:sp modelId="{44F24CB9-555F-4241-98B4-A255AD9E721A}">
      <dsp:nvSpPr>
        <dsp:cNvPr id="0" name=""/>
        <dsp:cNvSpPr/>
      </dsp:nvSpPr>
      <dsp:spPr>
        <a:xfrm>
          <a:off x="3400237" y="2601202"/>
          <a:ext cx="3740830" cy="77636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9506956"/>
              <a:satOff val="-48416"/>
              <a:lumOff val="894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kk-KZ" sz="1400" b="1" kern="1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8 А, 9А  сынып  жоғары А деңгей</a:t>
          </a:r>
        </a:p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kk-KZ" sz="1400" b="1" kern="1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10А сынып орта В деңгей </a:t>
          </a:r>
        </a:p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kk-KZ" sz="1400" b="1" kern="1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5Б сынып төменгі С деңгей</a:t>
          </a:r>
          <a:endParaRPr lang="ru-RU" sz="1400" kern="1200" dirty="0"/>
        </a:p>
      </dsp:txBody>
      <dsp:txXfrm>
        <a:off x="3400237" y="2601202"/>
        <a:ext cx="3740830" cy="776362"/>
      </dsp:txXfrm>
    </dsp:sp>
    <dsp:sp modelId="{0C596A30-3514-43A0-8954-68B8F1F9931D}">
      <dsp:nvSpPr>
        <dsp:cNvPr id="0" name=""/>
        <dsp:cNvSpPr/>
      </dsp:nvSpPr>
      <dsp:spPr>
        <a:xfrm>
          <a:off x="3436744" y="3463038"/>
          <a:ext cx="3644113" cy="90362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11883694"/>
              <a:satOff val="-60520"/>
              <a:lumOff val="111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kk-KZ" sz="1400" kern="1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Қалай? жүзеге асырамын?  деген сұрақты қоямын</a:t>
          </a:r>
        </a:p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kk-KZ" sz="1400" kern="1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Оқушыларды ватсап, телеграмм смарфон мессенджері, </a:t>
          </a:r>
          <a:r>
            <a:rPr lang="en-US" sz="1400" b="1" i="1" kern="1200" dirty="0" smtClean="0">
              <a:latin typeface="Times New Roman" pitchFamily="18" charset="0"/>
              <a:cs typeface="Times New Roman" pitchFamily="18" charset="0"/>
            </a:rPr>
            <a:t>Google Hangouts</a:t>
          </a:r>
          <a:r>
            <a:rPr lang="kk-KZ" sz="1400" b="1" i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1400" b="1" i="1" kern="1200" dirty="0" smtClean="0">
              <a:latin typeface="Times New Roman" pitchFamily="18" charset="0"/>
              <a:cs typeface="Times New Roman" pitchFamily="18" charset="0"/>
            </a:rPr>
            <a:t>ZOOM </a:t>
          </a:r>
          <a:r>
            <a:rPr lang="kk-KZ" sz="1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kk-KZ" sz="1400" kern="1200" dirty="0" smtClean="0">
              <a:latin typeface="Times New Roman" pitchFamily="18" charset="0"/>
              <a:cs typeface="Times New Roman" pitchFamily="18" charset="0"/>
            </a:rPr>
            <a:t>платформасымен оқыту </a:t>
          </a:r>
          <a:r>
            <a:rPr lang="kk-KZ" sz="1400" kern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арқылы </a:t>
          </a:r>
          <a:r>
            <a:rPr lang="kk-KZ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kk-KZ" sz="1400" kern="1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зерттеу</a:t>
          </a:r>
          <a:endParaRPr lang="ru-RU" sz="1400" kern="1200" dirty="0">
            <a:solidFill>
              <a:srgbClr val="0070C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36744" y="3463038"/>
        <a:ext cx="3644113" cy="9036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6CB196-FDF5-4FBF-9B92-964C4883155C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EE0635-5924-46DE-BAC1-8A3B9C5E08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72251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719263"/>
            <a:ext cx="8229600" cy="4411662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F94E80-9E2E-496F-8D43-9A4338641D0D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793074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Круглая лента лицом вниз 5"/>
          <p:cNvSpPr/>
          <p:nvPr/>
        </p:nvSpPr>
        <p:spPr>
          <a:xfrm>
            <a:off x="0" y="0"/>
            <a:ext cx="9144000" cy="1196752"/>
          </a:xfrm>
          <a:prstGeom prst="ellipseRibbon">
            <a:avLst>
              <a:gd name="adj1" fmla="val 0"/>
              <a:gd name="adj2" fmla="val 75000"/>
              <a:gd name="adj3" fmla="val 12500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66FFFF"/>
            </a:solidFill>
          </a:ln>
        </p:spPr>
        <p:style>
          <a:lnRef idx="1">
            <a:schemeClr val="accent6"/>
          </a:lnRef>
          <a:fillRef idx="1002">
            <a:schemeClr val="dk2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sz="2000" b="1" dirty="0">
              <a:blipFill>
                <a:blip r:embed="rId2"/>
                <a:tile tx="0" ty="0" sx="100000" sy="100000" flip="none" algn="tl"/>
              </a:blip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en-US" sz="2000" b="1" dirty="0">
              <a:blipFill>
                <a:blip r:embed="rId2"/>
                <a:tile tx="0" ty="0" sx="100000" sy="100000" flip="none" algn="tl"/>
              </a:blip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en-US" sz="2000" b="1" dirty="0">
              <a:blipFill>
                <a:blip r:embed="rId2"/>
                <a:tile tx="0" ty="0" sx="100000" sy="100000" flip="none" algn="tl"/>
              </a:blip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5" name="TextBox 8"/>
          <p:cNvSpPr txBox="1">
            <a:spLocks noChangeArrowheads="1"/>
          </p:cNvSpPr>
          <p:nvPr/>
        </p:nvSpPr>
        <p:spPr bwMode="auto">
          <a:xfrm>
            <a:off x="3995936" y="1484784"/>
            <a:ext cx="4876800" cy="3847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kk-KZ" sz="20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Ақтау қаласы,</a:t>
            </a:r>
          </a:p>
          <a:p>
            <a:pPr algn="ctr"/>
            <a:r>
              <a:rPr lang="kk-KZ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Қалалық білім бөлімінің “ Н. Оңдасынов атындағы №</a:t>
            </a:r>
            <a:r>
              <a:rPr lang="kk-KZ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kk-KZ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жалпы білім беру </a:t>
            </a:r>
            <a:r>
              <a:rPr lang="kk-KZ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орта </a:t>
            </a:r>
            <a:r>
              <a:rPr lang="kk-KZ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мектебі” КММ</a:t>
            </a:r>
            <a:endParaRPr lang="kk-KZ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Тарих </a:t>
            </a:r>
            <a:r>
              <a:rPr lang="kk-KZ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пәнінің </a:t>
            </a:r>
          </a:p>
          <a:p>
            <a:pPr algn="ctr"/>
            <a:r>
              <a:rPr lang="kk-KZ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мұғалімі</a:t>
            </a:r>
            <a:endParaRPr lang="kk-KZ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28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Токмурзинова Динара Темиркановна</a:t>
            </a:r>
            <a:endParaRPr lang="kk-KZ" sz="28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7" name="TextBox 12"/>
          <p:cNvSpPr txBox="1">
            <a:spLocks noChangeArrowheads="1"/>
          </p:cNvSpPr>
          <p:nvPr/>
        </p:nvSpPr>
        <p:spPr bwMode="auto">
          <a:xfrm>
            <a:off x="755576" y="-152400"/>
            <a:ext cx="820891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kk-KZ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Дұрыс </a:t>
            </a:r>
            <a:r>
              <a:rPr lang="kk-KZ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әрекет мақсатқа жеткізер жолды </a:t>
            </a:r>
            <a:r>
              <a:rPr lang="kk-KZ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дұрыс </a:t>
            </a:r>
            <a:r>
              <a:rPr lang="kk-KZ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таңдаудан басталады»                           </a:t>
            </a:r>
          </a:p>
          <a:p>
            <a:r>
              <a:rPr lang="kk-KZ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kk-KZ" sz="16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(Әл </a:t>
            </a:r>
            <a:r>
              <a:rPr lang="kk-KZ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Фараби</a:t>
            </a:r>
            <a:r>
              <a:rPr lang="kk-KZ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1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1700808"/>
            <a:ext cx="1899206" cy="2452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616433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331640" y="764704"/>
            <a:ext cx="70751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Тақырып: </a:t>
            </a:r>
            <a:r>
              <a:rPr lang="kk-KZ" sz="3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Қашықтықтан оқытудың мүмкіндіктері мен артықшылықтары</a:t>
            </a:r>
            <a:endParaRPr lang="ru-RU" sz="36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348880"/>
            <a:ext cx="3208015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93437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75656" y="908720"/>
            <a:ext cx="705678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Білім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беру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жүйесін жан-жақты ақпараттандырып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қашықтан оқытудың алғы шарттары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Н.Ә. Назарбаев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ұсынған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Қазақстан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-2030»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стратегиялық бағдарламасында айқын көрсетілген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Қашықтықтан оқыту дегеніміз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мұғалім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мен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оқушы арасында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қандай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қашықтықта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интернет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ресурстарының сүйемелдеуімен өтілетін оқытудың формасы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яғни интернет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желілерінің көмегімен белгілі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бір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арақашықтықта оқыту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58459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Мектепті дамыту жоспары басымды тақырыбы</a:t>
            </a:r>
            <a:r>
              <a:rPr lang="kk-KZ" sz="1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kk-KZ" sz="1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«Қашықтықтан оқыту кезіндегі 5,8,9,10 сынып білім алушылардың </a:t>
            </a:r>
          </a:p>
          <a:p>
            <a:pPr algn="ctr"/>
            <a:r>
              <a:rPr lang="kk-KZ" sz="1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ойлау қабілетін зерттеу” </a:t>
            </a:r>
          </a:p>
          <a:p>
            <a:pPr algn="ctr"/>
            <a:r>
              <a:rPr lang="kk-KZ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Конус </a:t>
            </a:r>
            <a:r>
              <a:rPr lang="kk-KZ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түріндегі бaлмұздaқ моделін </a:t>
            </a:r>
            <a:r>
              <a:rPr lang="kk-KZ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қолдaну</a:t>
            </a:r>
            <a:r>
              <a:rPr lang="kk-KZ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(BROUHILL,1976)</a:t>
            </a:r>
            <a:endParaRPr lang="ru-RU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201446192"/>
              </p:ext>
            </p:extLst>
          </p:nvPr>
        </p:nvGraphicFramePr>
        <p:xfrm>
          <a:off x="467544" y="1484784"/>
          <a:ext cx="8440582" cy="48881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36246" t="21282" r="20586" b="37375"/>
          <a:stretch>
            <a:fillRect/>
          </a:stretch>
        </p:blipFill>
        <p:spPr bwMode="auto">
          <a:xfrm>
            <a:off x="1187625" y="404664"/>
            <a:ext cx="2880320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34504" t="21454" r="20115" b="19485"/>
          <a:stretch>
            <a:fillRect/>
          </a:stretch>
        </p:blipFill>
        <p:spPr bwMode="auto">
          <a:xfrm>
            <a:off x="3851920" y="332656"/>
            <a:ext cx="2736304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 l="34504" t="21454" r="19561" b="21453"/>
          <a:stretch>
            <a:fillRect/>
          </a:stretch>
        </p:blipFill>
        <p:spPr bwMode="auto">
          <a:xfrm>
            <a:off x="6732240" y="332656"/>
            <a:ext cx="208823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 l="36164" t="22898" r="20668" b="35234"/>
          <a:stretch>
            <a:fillRect/>
          </a:stretch>
        </p:blipFill>
        <p:spPr bwMode="auto">
          <a:xfrm>
            <a:off x="1043608" y="2276872"/>
            <a:ext cx="3829516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/>
          <a:srcRect l="33951" t="21454" r="19561" b="17516"/>
          <a:stretch>
            <a:fillRect/>
          </a:stretch>
        </p:blipFill>
        <p:spPr bwMode="auto">
          <a:xfrm>
            <a:off x="1043608" y="4437112"/>
            <a:ext cx="3816424" cy="2019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/>
          <a:srcRect l="35057" t="21454" r="19561" b="35234"/>
          <a:stretch>
            <a:fillRect/>
          </a:stretch>
        </p:blipFill>
        <p:spPr bwMode="auto">
          <a:xfrm>
            <a:off x="4860032" y="2492896"/>
            <a:ext cx="4032448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/>
          <a:srcRect l="33951" t="22438" r="19561" b="16532"/>
          <a:stretch>
            <a:fillRect/>
          </a:stretch>
        </p:blipFill>
        <p:spPr bwMode="auto">
          <a:xfrm>
            <a:off x="4932040" y="4509120"/>
            <a:ext cx="3816424" cy="1860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0" y="0"/>
            <a:ext cx="6732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8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сыныпқа өткізілген сабақ жоспары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слайд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түрінде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036496" cy="6741368"/>
          </a:xfrm>
        </p:spPr>
        <p:txBody>
          <a:bodyPr>
            <a:normAutofit/>
          </a:bodyPr>
          <a:lstStyle/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                      ҚО 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ұйымдастырудың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түрлі формасы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бар: 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онлайн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(синхрондық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және оффлайн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                     	                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(асинхрондық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және кең таралған үшінші түрі вебинар</a:t>
            </a:r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140968"/>
            <a:ext cx="1733317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51920" y="4611231"/>
            <a:ext cx="2520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2000" i="1" dirty="0" smtClean="0">
                <a:latin typeface="Times New Roman" pitchFamily="18" charset="0"/>
                <a:cs typeface="Times New Roman" pitchFamily="18" charset="0"/>
              </a:rPr>
              <a:t>Менің сабақта кері байлыныс жасағанда  және жиынтық бағалау алғанда осы </a:t>
            </a:r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Google Hangouts </a:t>
            </a:r>
            <a:r>
              <a:rPr lang="kk-KZ" sz="2000" i="1" dirty="0" smtClean="0">
                <a:latin typeface="Times New Roman" pitchFamily="18" charset="0"/>
                <a:cs typeface="Times New Roman" pitchFamily="18" charset="0"/>
              </a:rPr>
              <a:t>програмасы  арқылы алдым.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1" name="Picture 1" descr="D:\User\Рабочий стол\Без названи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980728"/>
            <a:ext cx="1152128" cy="1152128"/>
          </a:xfrm>
          <a:prstGeom prst="rect">
            <a:avLst/>
          </a:prstGeom>
          <a:noFill/>
        </p:spPr>
      </p:pic>
      <p:pic>
        <p:nvPicPr>
          <p:cNvPr id="5122" name="Picture 2" descr="D:\User\Рабочий стол\Без названия (1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836712"/>
            <a:ext cx="1278617" cy="125045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187624" y="980728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3200" dirty="0" smtClean="0">
                <a:latin typeface="Times New Roman" pitchFamily="18" charset="0"/>
                <a:cs typeface="Times New Roman" pitchFamily="18" charset="0"/>
              </a:rPr>
              <a:t>5 сынып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 descr="D:\User\Рабочий стол\Без названия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3212976"/>
            <a:ext cx="2046722" cy="115212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259632" y="4149080"/>
            <a:ext cx="25202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3200" dirty="0" smtClean="0">
                <a:latin typeface="Times New Roman" pitchFamily="18" charset="0"/>
                <a:cs typeface="Times New Roman" pitchFamily="18" charset="0"/>
              </a:rPr>
              <a:t>8, 9,10 сынып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582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764704"/>
            <a:ext cx="3122476" cy="2284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3966"/>
          <a:stretch>
            <a:fillRect/>
          </a:stretch>
        </p:blipFill>
        <p:spPr bwMode="auto">
          <a:xfrm>
            <a:off x="899592" y="764704"/>
            <a:ext cx="4494606" cy="2365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1778"/>
            <a:ext cx="2160240" cy="796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115616" y="140606"/>
            <a:ext cx="3352416" cy="768114"/>
          </a:xfrm>
        </p:spPr>
        <p:txBody>
          <a:bodyPr>
            <a:normAutofit/>
          </a:bodyPr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Google Hangouts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30701" y="3284984"/>
            <a:ext cx="809500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Қашықтықтан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оқыту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технологиясын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қолдану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оқытушының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рөлі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арта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түседі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өзгереді.Сырттай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бөлім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мен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қашықтан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оқытуды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араластыруға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болмайды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деген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позицияны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кейбір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авторлар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ұстанып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отыр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Олардың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басты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ерекшелігі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қашықтан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оқыту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кезінде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интервативтіліктің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жүйелілігі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тиімділігі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қамтамасыз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етіледі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Қашықтан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оқытуда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күндізгі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бөлімде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оқытылатын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материалдар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қолданылады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Осымен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байланысты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қашықтықтан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оқыту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технологиясын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қолданып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жүргізілетін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білім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беру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сапасын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бақылауды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дүрыс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жүргізу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жүзеге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асыру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мәселесі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туындайды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107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0"/>
            <a:ext cx="784887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kk-K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ҚО кезіндегі оқушыларды зерттеу нәтижелері</a:t>
            </a:r>
          </a:p>
          <a:p>
            <a:pPr algn="ctr"/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Қазақстан тарихы пәнінен</a:t>
            </a:r>
          </a:p>
          <a:p>
            <a:pPr algn="ctr"/>
            <a:endParaRPr lang="kk-K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1907704" y="1124744"/>
          <a:ext cx="6408712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331640" y="4797152"/>
            <a:ext cx="75608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1600" dirty="0" smtClean="0">
                <a:latin typeface="Times New Roman" pitchFamily="18" charset="0"/>
                <a:cs typeface="Times New Roman" pitchFamily="18" charset="0"/>
              </a:rPr>
              <a:t>Орта буын оқушылары 5-8 сынып арасында айырмашылық: </a:t>
            </a:r>
          </a:p>
          <a:p>
            <a:r>
              <a:rPr lang="kk-KZ" sz="1600" dirty="0" smtClean="0">
                <a:latin typeface="Times New Roman" pitchFamily="18" charset="0"/>
                <a:cs typeface="Times New Roman" pitchFamily="18" charset="0"/>
              </a:rPr>
              <a:t>5 сынып ватсап, телеграмм смартфон мессенджері арқылы өткізілді сондықтан сапа көрсеткіші де төмен болды. Оқушылар түгел қамтылмады. Тек Сынып жетекшілері арқылы байланыс жасап отырдым. </a:t>
            </a:r>
          </a:p>
          <a:p>
            <a:r>
              <a:rPr lang="kk-KZ" sz="1600" dirty="0" smtClean="0">
                <a:latin typeface="Times New Roman" pitchFamily="18" charset="0"/>
                <a:cs typeface="Times New Roman" pitchFamily="18" charset="0"/>
              </a:rPr>
              <a:t>8,9,10 сынып оқушылары </a:t>
            </a:r>
            <a:r>
              <a:rPr lang="en-US" sz="1600" b="1" i="1" dirty="0" smtClean="0">
                <a:latin typeface="Times New Roman" pitchFamily="18" charset="0"/>
                <a:cs typeface="Times New Roman" pitchFamily="18" charset="0"/>
              </a:rPr>
              <a:t>Google Hangouts</a:t>
            </a:r>
            <a:r>
              <a:rPr lang="kk-KZ" sz="16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b="1" i="1" dirty="0" smtClean="0">
                <a:latin typeface="Times New Roman" pitchFamily="18" charset="0"/>
                <a:cs typeface="Times New Roman" pitchFamily="18" charset="0"/>
              </a:rPr>
              <a:t>ZOOM </a:t>
            </a:r>
            <a:r>
              <a:rPr lang="kk-KZ" sz="1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600" dirty="0" smtClean="0">
                <a:latin typeface="Times New Roman" pitchFamily="18" charset="0"/>
                <a:cs typeface="Times New Roman" pitchFamily="18" charset="0"/>
              </a:rPr>
              <a:t>платформасы арқылы өткізілді сондықтан оқушылардың жауапкершілігін де көре алдық. Берілген материалдарды игере алды, тікелей сұрақтар қоя алды. Бұл білім алушының оқуына әсер ете алды.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864096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kk-KZ" sz="3200" dirty="0" smtClean="0">
                <a:latin typeface="Times New Roman" pitchFamily="18" charset="0"/>
                <a:cs typeface="Times New Roman" pitchFamily="18" charset="0"/>
              </a:rPr>
              <a:t>Сабақ соңында кері байланыс алынады</a:t>
            </a:r>
            <a:br>
              <a:rPr lang="kk-KZ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3200" dirty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473" y="1052736"/>
            <a:ext cx="3059832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074668"/>
            <a:ext cx="3096344" cy="5039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052736"/>
            <a:ext cx="2416304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11062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75656" y="620688"/>
          <a:ext cx="7056784" cy="5674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28392"/>
                <a:gridCol w="3528392"/>
              </a:tblGrid>
              <a:tr h="370840">
                <a:tc>
                  <a:txBody>
                    <a:bodyPr/>
                    <a:lstStyle/>
                    <a:p>
                      <a:r>
                        <a:rPr lang="kk-KZ" dirty="0" smtClean="0"/>
                        <a:t>Оқушы үні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Ата аналар кері байланысы 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kk-KZ" dirty="0" smtClean="0"/>
                    </a:p>
                    <a:p>
                      <a:endParaRPr lang="kk-KZ" dirty="0" smtClean="0"/>
                    </a:p>
                    <a:p>
                      <a:endParaRPr lang="kk-KZ" dirty="0" smtClean="0"/>
                    </a:p>
                    <a:p>
                      <a:endParaRPr lang="kk-KZ" dirty="0" smtClean="0"/>
                    </a:p>
                    <a:p>
                      <a:endParaRPr lang="kk-KZ" dirty="0" smtClean="0"/>
                    </a:p>
                    <a:p>
                      <a:endParaRPr lang="kk-KZ" dirty="0" smtClean="0"/>
                    </a:p>
                    <a:p>
                      <a:endParaRPr lang="kk-KZ" dirty="0" smtClean="0"/>
                    </a:p>
                    <a:p>
                      <a:endParaRPr lang="kk-KZ" dirty="0" smtClean="0"/>
                    </a:p>
                    <a:p>
                      <a:endParaRPr lang="kk-KZ" dirty="0" smtClean="0"/>
                    </a:p>
                    <a:p>
                      <a:endParaRPr lang="kk-KZ" dirty="0" smtClean="0"/>
                    </a:p>
                    <a:p>
                      <a:endParaRPr lang="kk-KZ" dirty="0" smtClean="0"/>
                    </a:p>
                    <a:p>
                      <a:endParaRPr lang="kk-KZ" dirty="0" smtClean="0"/>
                    </a:p>
                    <a:p>
                      <a:endParaRPr lang="kk-KZ" dirty="0" smtClean="0"/>
                    </a:p>
                    <a:p>
                      <a:endParaRPr lang="kk-KZ" dirty="0" smtClean="0"/>
                    </a:p>
                    <a:p>
                      <a:endParaRPr lang="kk-KZ" dirty="0" smtClean="0"/>
                    </a:p>
                    <a:p>
                      <a:endParaRPr lang="kk-KZ" dirty="0" smtClean="0"/>
                    </a:p>
                    <a:p>
                      <a:endParaRPr lang="kk-KZ" dirty="0" smtClean="0"/>
                    </a:p>
                    <a:p>
                      <a:endParaRPr lang="kk-KZ" dirty="0" smtClean="0"/>
                    </a:p>
                    <a:p>
                      <a:endParaRPr lang="kk-K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03648" y="764704"/>
          <a:ext cx="7344816" cy="5760639"/>
        </p:xfrm>
        <a:graphic>
          <a:graphicData uri="http://schemas.openxmlformats.org/drawingml/2006/table">
            <a:tbl>
              <a:tblPr/>
              <a:tblGrid>
                <a:gridCol w="3744416"/>
                <a:gridCol w="3600400"/>
              </a:tblGrid>
              <a:tr h="30112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Мықты жақтары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56845" algn="l"/>
                        </a:tabLst>
                      </a:pPr>
                      <a:r>
                        <a:rPr lang="kk-KZ" sz="16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Тиімді кері байланыс жасай алады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56845" algn="l"/>
                        </a:tabLst>
                      </a:pPr>
                      <a:r>
                        <a:rPr lang="kk-KZ" sz="16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Ноутбуктен тікелей слайд,</a:t>
                      </a:r>
                      <a:r>
                        <a:rPr lang="kk-KZ" sz="1600" baseline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ворд, мәтінмен жұмыс жасай алады.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56845" algn="l"/>
                        </a:tabLst>
                      </a:pPr>
                      <a:r>
                        <a:rPr lang="kk-KZ" sz="1600" baseline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Жоғары сыныптарға тиімді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56845" algn="l"/>
                        </a:tabLst>
                      </a:pPr>
                      <a:r>
                        <a:rPr lang="kk-KZ" sz="1600" baseline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ЖБ, ТЖБ материалдарын алғанда тікелей тапсырмаларды көрсете отырып 30 минутта алуға болады.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56845" algn="l"/>
                        </a:tabLst>
                      </a:pPr>
                      <a:r>
                        <a:rPr lang="kk-KZ" sz="1600" baseline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Интернет жүйесі болу керек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56845" algn="l"/>
                        </a:tabLst>
                      </a:pPr>
                      <a:r>
                        <a:rPr lang="kk-KZ" sz="1600" baseline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Оқушылар түгел қамтылады.</a:t>
                      </a:r>
                      <a:r>
                        <a:rPr lang="kk-KZ" sz="16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119" marR="301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Әлсіз </a:t>
                      </a:r>
                      <a:r>
                        <a:rPr lang="kk-KZ" sz="16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жақтары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AutoNum type="arabicPeriod"/>
                      </a:pPr>
                      <a:r>
                        <a:rPr lang="kk-KZ" sz="1600" b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Төменгі сыныптарды толық</a:t>
                      </a:r>
                      <a:r>
                        <a:rPr lang="kk-KZ" sz="1600" b="0" baseline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қамти алмадым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AutoNum type="arabicPeriod"/>
                      </a:pPr>
                      <a:r>
                        <a:rPr lang="kk-KZ" sz="1600" b="0" baseline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Оқушылар да бұл платформаға түгел қосылуы керек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AutoNum type="arabicPeriod"/>
                      </a:pPr>
                      <a:r>
                        <a:rPr lang="kk-KZ" sz="1600" b="0" baseline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Интернеттің болмауы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AutoNum type="arabicPeriod"/>
                      </a:pPr>
                      <a:r>
                        <a:rPr lang="kk-KZ" sz="1600" b="0" baseline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Уақыт шектеулі 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AutoNum type="arabicPeriod"/>
                      </a:pPr>
                      <a:r>
                        <a:rPr lang="kk-KZ" sz="1600" b="0" baseline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Ата аналардың ҚО бастапқы кезінде толық түсінбеуі 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AutoNum type="arabicPeriod"/>
                      </a:pPr>
                      <a:endParaRPr lang="ru-RU" sz="1600" b="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119" marR="301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93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Мүмкіндіктері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AutoNum type="arabicPeriod"/>
                      </a:pPr>
                      <a:r>
                        <a:rPr lang="kk-KZ" sz="1600" b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Оқушылар жан жақты болады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AutoNum type="arabicPeriod"/>
                      </a:pPr>
                      <a:r>
                        <a:rPr lang="kk-KZ" sz="1600" b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Оқушылар техниканы меңгере алады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AutoNum type="arabicPeriod"/>
                      </a:pPr>
                      <a:r>
                        <a:rPr lang="kk-KZ" sz="1600" b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Мұғалімдерге өте тиімді. 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AutoNum type="arabicPeriod"/>
                      </a:pPr>
                      <a:r>
                        <a:rPr lang="kk-KZ" sz="1600" b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Оқушылардың оқуға деген қызығушылығы артады </a:t>
                      </a:r>
                      <a:endParaRPr lang="ru-RU" sz="1600" b="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119" marR="301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Қауіптері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ЖОҚ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0119" marR="301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267744" y="-430886"/>
            <a:ext cx="525658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7163" algn="l"/>
              </a:tabLst>
            </a:pPr>
            <a:endParaRPr kumimoji="0" lang="kk-KZ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7163" algn="l"/>
              </a:tabLst>
            </a:pPr>
            <a:endParaRPr lang="kk-KZ" sz="16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kk-KZ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Зерттеу нәтижелері</a:t>
            </a:r>
            <a:endParaRPr lang="ru-RU" sz="2400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7163" algn="l"/>
              </a:tabLst>
            </a:pPr>
            <a:r>
              <a:rPr kumimoji="0" lang="kk-KZ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SWOT  талдау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7163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306</TotalTime>
  <Words>467</Words>
  <Application>Microsoft Office PowerPoint</Application>
  <PresentationFormat>Экран (4:3)</PresentationFormat>
  <Paragraphs>94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Солнцестояние</vt:lpstr>
      <vt:lpstr>Слайд 1</vt:lpstr>
      <vt:lpstr>Слайд 2</vt:lpstr>
      <vt:lpstr>Слайд 3</vt:lpstr>
      <vt:lpstr>Слайд 4</vt:lpstr>
      <vt:lpstr>Слайд 5</vt:lpstr>
      <vt:lpstr>Слайд 6</vt:lpstr>
      <vt:lpstr>Google Hangouts </vt:lpstr>
      <vt:lpstr>Слайд 8</vt:lpstr>
      <vt:lpstr>Сабақ соңында кері байланыс алынады  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Пользователь</cp:lastModifiedBy>
  <cp:revision>45</cp:revision>
  <dcterms:modified xsi:type="dcterms:W3CDTF">2020-08-13T08:53:14Z</dcterms:modified>
</cp:coreProperties>
</file>